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5" r:id="rId2"/>
    <p:sldId id="328" r:id="rId3"/>
    <p:sldId id="329" r:id="rId4"/>
    <p:sldId id="265" r:id="rId5"/>
    <p:sldId id="278" r:id="rId6"/>
    <p:sldId id="279" r:id="rId7"/>
    <p:sldId id="257" r:id="rId8"/>
    <p:sldId id="332" r:id="rId9"/>
    <p:sldId id="330" r:id="rId10"/>
    <p:sldId id="331" r:id="rId11"/>
    <p:sldId id="280" r:id="rId12"/>
    <p:sldId id="281" r:id="rId13"/>
    <p:sldId id="282" r:id="rId14"/>
    <p:sldId id="284" r:id="rId15"/>
    <p:sldId id="283" r:id="rId16"/>
    <p:sldId id="333" r:id="rId17"/>
    <p:sldId id="334" r:id="rId18"/>
    <p:sldId id="335" r:id="rId19"/>
    <p:sldId id="262" r:id="rId20"/>
    <p:sldId id="287" r:id="rId21"/>
    <p:sldId id="288" r:id="rId22"/>
    <p:sldId id="289" r:id="rId23"/>
    <p:sldId id="293" r:id="rId24"/>
    <p:sldId id="294" r:id="rId25"/>
    <p:sldId id="295" r:id="rId26"/>
    <p:sldId id="296" r:id="rId27"/>
    <p:sldId id="305" r:id="rId28"/>
    <p:sldId id="313" r:id="rId29"/>
    <p:sldId id="307" r:id="rId30"/>
    <p:sldId id="308" r:id="rId31"/>
    <p:sldId id="323" r:id="rId32"/>
    <p:sldId id="324" r:id="rId33"/>
    <p:sldId id="297" r:id="rId34"/>
    <p:sldId id="298" r:id="rId35"/>
    <p:sldId id="336" r:id="rId36"/>
    <p:sldId id="27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393" autoAdjust="0"/>
  </p:normalViewPr>
  <p:slideViewPr>
    <p:cSldViewPr snapToGrid="0">
      <p:cViewPr varScale="1">
        <p:scale>
          <a:sx n="123" d="100"/>
          <a:sy n="123" d="100"/>
        </p:scale>
        <p:origin x="2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A803B-D56B-4457-A1C1-D67493E11859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E3598-0957-4ECD-A2FB-E4B498D03C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9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49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36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80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24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7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7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87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6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7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5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4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E3598-0957-4ECD-A2FB-E4B498D03C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6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9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9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25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9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5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12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95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1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67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1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8304-E3E9-49CC-A1F7-0E056447DA9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8374-1599-4231-B03C-672A082D0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6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111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5" Type="http://schemas.openxmlformats.org/officeDocument/2006/relationships/image" Target="../media/image11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../media/image1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13" Type="http://schemas.openxmlformats.org/officeDocument/2006/relationships/image" Target="../media/image125.jpeg"/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12" Type="http://schemas.openxmlformats.org/officeDocument/2006/relationships/image" Target="../media/image124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jpeg"/><Relationship Id="rId11" Type="http://schemas.openxmlformats.org/officeDocument/2006/relationships/image" Target="../media/image123.jpeg"/><Relationship Id="rId5" Type="http://schemas.openxmlformats.org/officeDocument/2006/relationships/image" Target="../media/image117.jpeg"/><Relationship Id="rId15" Type="http://schemas.openxmlformats.org/officeDocument/2006/relationships/image" Target="../media/image127.jpeg"/><Relationship Id="rId10" Type="http://schemas.openxmlformats.org/officeDocument/2006/relationships/image" Target="../media/image122.jpeg"/><Relationship Id="rId4" Type="http://schemas.openxmlformats.org/officeDocument/2006/relationships/image" Target="../media/image116.jpeg"/><Relationship Id="rId9" Type="http://schemas.openxmlformats.org/officeDocument/2006/relationships/image" Target="../media/image121.jpeg"/><Relationship Id="rId14" Type="http://schemas.openxmlformats.org/officeDocument/2006/relationships/image" Target="../media/image1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Relationship Id="rId9" Type="http://schemas.openxmlformats.org/officeDocument/2006/relationships/image" Target="../media/image13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Relationship Id="rId9" Type="http://schemas.openxmlformats.org/officeDocument/2006/relationships/image" Target="../media/image16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73" y="1422515"/>
            <a:ext cx="10939218" cy="2844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A2J: Anchor-to-Joint Regression Network for 3D Articulated Pose Estimation from a Single Depth Image</a:t>
            </a:r>
          </a:p>
          <a:p>
            <a:pPr algn="ctr">
              <a:lnSpc>
                <a:spcPct val="150000"/>
              </a:lnSpc>
            </a:pP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0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06E12-C295-4CC0-8FA4-80523353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7" y="3136576"/>
            <a:ext cx="10656164" cy="22599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976BF7-442D-4937-B904-1CA3CD205F0E}"/>
              </a:ext>
            </a:extLst>
          </p:cNvPr>
          <p:cNvSpPr txBox="1"/>
          <p:nvPr/>
        </p:nvSpPr>
        <p:spPr>
          <a:xfrm>
            <a:off x="9153986" y="5626681"/>
            <a:ext cx="2401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Georgia" panose="02040502050405020303" pitchFamily="18" charset="0"/>
              </a:rPr>
              <a:t>Boshen</a:t>
            </a:r>
            <a:r>
              <a:rPr lang="en-US" altLang="zh-CN" sz="2000" dirty="0">
                <a:latin typeface="Georgia" panose="02040502050405020303" pitchFamily="18" charset="0"/>
              </a:rPr>
              <a:t> Zhang</a:t>
            </a:r>
          </a:p>
          <a:p>
            <a:pPr algn="ctr"/>
            <a:r>
              <a:rPr lang="en-US" altLang="zh-CN" sz="2000" dirty="0">
                <a:latin typeface="Georgia" panose="02040502050405020303" pitchFamily="18" charset="0"/>
              </a:rPr>
              <a:t>2019,9,27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5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04311F-9AA5-424B-B2AA-5556FDCE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24" y="1922450"/>
            <a:ext cx="6049938" cy="36917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D0C6A8E-07F7-4130-95C4-15962A8BAC15}"/>
              </a:ext>
            </a:extLst>
          </p:cNvPr>
          <p:cNvSpPr/>
          <p:nvPr/>
        </p:nvSpPr>
        <p:spPr>
          <a:xfrm>
            <a:off x="1201506" y="1226611"/>
            <a:ext cx="2854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Anchor proposal branch: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36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Loss:</a:t>
            </a:r>
            <a:endParaRPr lang="en-US" altLang="zh-CN" sz="2000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E8776C1E-BA87-443C-A7AC-92685C0806D3}"/>
              </a:ext>
            </a:extLst>
          </p:cNvPr>
          <p:cNvSpPr txBox="1"/>
          <p:nvPr/>
        </p:nvSpPr>
        <p:spPr>
          <a:xfrm>
            <a:off x="905380" y="1610999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1)  Joint position estimation loss: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FA1B9-547F-44E6-8D60-1393FA11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97" y="1969896"/>
            <a:ext cx="4162425" cy="1171575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59B2F4E0-5CA5-44A3-870D-AE1B6EF4A360}"/>
              </a:ext>
            </a:extLst>
          </p:cNvPr>
          <p:cNvSpPr txBox="1"/>
          <p:nvPr/>
        </p:nvSpPr>
        <p:spPr>
          <a:xfrm>
            <a:off x="905379" y="3984412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2) Informative anchor point surrounding loss: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A63FE358-69A8-48B6-8685-A5B6C0FE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97" y="3218590"/>
            <a:ext cx="3435124" cy="3316189"/>
          </a:xfrm>
          <a:prstGeom prst="rect">
            <a:avLst/>
          </a:prstGeom>
        </p:spPr>
      </p:pic>
      <p:sp>
        <p:nvSpPr>
          <p:cNvPr id="69" name="TextBox 1">
            <a:extLst>
              <a:ext uri="{FF2B5EF4-FFF2-40B4-BE49-F238E27FC236}">
                <a16:creationId xmlns:a16="http://schemas.microsoft.com/office/drawing/2014/main" id="{05FDEFC3-1C1B-4D5D-BADD-70F8CB4A3DCA}"/>
              </a:ext>
            </a:extLst>
          </p:cNvPr>
          <p:cNvSpPr txBox="1"/>
          <p:nvPr/>
        </p:nvSpPr>
        <p:spPr>
          <a:xfrm>
            <a:off x="905379" y="5657376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3) End-to-end training: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C9486B8-D8F7-4B5F-8155-B998CCCBC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79" y="5938747"/>
            <a:ext cx="2600325" cy="714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DE71EA-856E-4661-9881-FAA7F1B9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479" y="2157561"/>
            <a:ext cx="5140641" cy="1360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5DA40E-7D17-4673-AA5E-60213940E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479" y="4487160"/>
            <a:ext cx="4431347" cy="11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3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Loss:</a:t>
            </a:r>
            <a:endParaRPr lang="en-US" altLang="zh-CN" sz="2000" dirty="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9B2F4E0-5CA5-44A3-870D-AE1B6EF4A360}"/>
              </a:ext>
            </a:extLst>
          </p:cNvPr>
          <p:cNvSpPr txBox="1"/>
          <p:nvPr/>
        </p:nvSpPr>
        <p:spPr>
          <a:xfrm>
            <a:off x="1188183" y="1390430"/>
            <a:ext cx="554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2) Informative anchor point surrounding loss: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58E95F53-6031-4AD8-97AE-3D6CDC56B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7"/>
          <a:stretch/>
        </p:blipFill>
        <p:spPr>
          <a:xfrm>
            <a:off x="6096000" y="3076175"/>
            <a:ext cx="4945054" cy="3197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91D022-26ED-4C39-A63E-ED161899B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13"/>
          <a:stretch/>
        </p:blipFill>
        <p:spPr>
          <a:xfrm>
            <a:off x="749019" y="3076175"/>
            <a:ext cx="4945054" cy="3353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DE453A-3A80-40A8-84C2-AA7F2011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53" y="1790540"/>
            <a:ext cx="4431347" cy="11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2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Experiments: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6F9BA9-0547-4D82-95CA-61AC9918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84" y="1302105"/>
            <a:ext cx="4924911" cy="20202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9043C8-88A5-4A7F-9046-127173C5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64" y="2312232"/>
            <a:ext cx="4043264" cy="3674997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B6B1E0DF-89C8-43B3-8C8B-006656987B71}"/>
              </a:ext>
            </a:extLst>
          </p:cNvPr>
          <p:cNvSpPr txBox="1"/>
          <p:nvPr/>
        </p:nvSpPr>
        <p:spPr>
          <a:xfrm>
            <a:off x="59071" y="2339637"/>
            <a:ext cx="20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HANDS 2017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FF07F92C-F436-430E-AB67-EB4C6DCE2CB0}"/>
              </a:ext>
            </a:extLst>
          </p:cNvPr>
          <p:cNvSpPr txBox="1"/>
          <p:nvPr/>
        </p:nvSpPr>
        <p:spPr>
          <a:xfrm>
            <a:off x="1259872" y="4720847"/>
            <a:ext cx="7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NYU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E4DD231F-7056-4A5D-A7F4-0C31C9551DF1}"/>
              </a:ext>
            </a:extLst>
          </p:cNvPr>
          <p:cNvSpPr txBox="1"/>
          <p:nvPr/>
        </p:nvSpPr>
        <p:spPr>
          <a:xfrm>
            <a:off x="8512405" y="2165963"/>
            <a:ext cx="7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ICVL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05D38BCA-1C67-4B79-9B02-09917EC2CD31}"/>
              </a:ext>
            </a:extLst>
          </p:cNvPr>
          <p:cNvSpPr txBox="1"/>
          <p:nvPr/>
        </p:nvSpPr>
        <p:spPr>
          <a:xfrm>
            <a:off x="3172311" y="693274"/>
            <a:ext cx="691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Comparison with state-of-the-art methods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FC81DC-723E-4930-8513-80580E55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92" y="3322359"/>
            <a:ext cx="4045283" cy="3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Experiments:</a:t>
            </a:r>
            <a:endParaRPr lang="en-US" altLang="zh-CN" sz="2000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B6B1E0DF-89C8-43B3-8C8B-006656987B71}"/>
              </a:ext>
            </a:extLst>
          </p:cNvPr>
          <p:cNvSpPr txBox="1"/>
          <p:nvPr/>
        </p:nvSpPr>
        <p:spPr>
          <a:xfrm>
            <a:off x="3293707" y="1935107"/>
            <a:ext cx="293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K2HPD body pose dataset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FF07F92C-F436-430E-AB67-EB4C6DCE2CB0}"/>
              </a:ext>
            </a:extLst>
          </p:cNvPr>
          <p:cNvSpPr txBox="1"/>
          <p:nvPr/>
        </p:nvSpPr>
        <p:spPr>
          <a:xfrm>
            <a:off x="864891" y="2927322"/>
            <a:ext cx="293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ITOP body pose dataset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05D38BCA-1C67-4B79-9B02-09917EC2CD31}"/>
              </a:ext>
            </a:extLst>
          </p:cNvPr>
          <p:cNvSpPr txBox="1"/>
          <p:nvPr/>
        </p:nvSpPr>
        <p:spPr>
          <a:xfrm>
            <a:off x="3172311" y="693274"/>
            <a:ext cx="691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Comparison with state-of-the-art methods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1D3672-9E14-4111-B5DA-2D19926E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5" y="3296654"/>
            <a:ext cx="10010775" cy="3409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A6B4B8-576A-4B87-9362-0B99F861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86" y="1285264"/>
            <a:ext cx="48291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4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Experiments:</a:t>
            </a:r>
            <a:endParaRPr lang="en-US" altLang="zh-CN" sz="2000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B6B1E0DF-89C8-43B3-8C8B-006656987B71}"/>
              </a:ext>
            </a:extLst>
          </p:cNvPr>
          <p:cNvSpPr txBox="1"/>
          <p:nvPr/>
        </p:nvSpPr>
        <p:spPr>
          <a:xfrm>
            <a:off x="1356247" y="1407294"/>
            <a:ext cx="4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Component effectiveness analysis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C77EE38-D337-450F-9C36-4EE80C363BB9}"/>
              </a:ext>
            </a:extLst>
          </p:cNvPr>
          <p:cNvSpPr txBox="1"/>
          <p:nvPr/>
        </p:nvSpPr>
        <p:spPr>
          <a:xfrm>
            <a:off x="3172311" y="693274"/>
            <a:ext cx="691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Ablation study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B8DF9-C034-4892-8ABD-321EBCBA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40" y="1924592"/>
            <a:ext cx="6037328" cy="3118851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080BB395-1240-44CF-8F33-F5CC68F45C5C}"/>
              </a:ext>
            </a:extLst>
          </p:cNvPr>
          <p:cNvSpPr txBox="1"/>
          <p:nvPr/>
        </p:nvSpPr>
        <p:spPr>
          <a:xfrm>
            <a:off x="1356247" y="5191410"/>
            <a:ext cx="1016079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dobe Caslon Pro Bold" panose="0205070206050A020403" pitchFamily="18" charset="0"/>
                <a:ea typeface="微软雅黑" pitchFamily="34" charset="-122"/>
              </a:rPr>
              <a:t>Anchor point </a:t>
            </a:r>
            <a:r>
              <a:rPr lang="en-US" altLang="zh-CN" b="1" dirty="0">
                <a:solidFill>
                  <a:srgbClr val="FF0000"/>
                </a:solidFill>
                <a:latin typeface="Adobe Caslon Pro Bold" panose="0205070206050A020403" pitchFamily="18" charset="0"/>
                <a:ea typeface="微软雅黑" pitchFamily="34" charset="-122"/>
              </a:rPr>
              <a:t>adaptivity</a:t>
            </a:r>
            <a:r>
              <a:rPr lang="en-US" altLang="zh-CN" b="1" dirty="0">
                <a:latin typeface="Adobe Caslon Pro Bold" panose="0205070206050A020403" pitchFamily="18" charset="0"/>
                <a:ea typeface="微软雅黑" pitchFamily="34" charset="-122"/>
              </a:rPr>
              <a:t>: n</a:t>
            </a:r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ot all the anchor points contribute equally to the certain joints;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Informative anchor point </a:t>
            </a:r>
            <a:r>
              <a:rPr lang="en-US" altLang="zh-CN" dirty="0">
                <a:solidFill>
                  <a:srgbClr val="FF0000"/>
                </a:solidFill>
                <a:latin typeface="Adobe Caslon Pro Bold" panose="0205070206050A020403" pitchFamily="18" charset="0"/>
                <a:ea typeface="微软雅黑" pitchFamily="34" charset="-122"/>
              </a:rPr>
              <a:t>spatial layout </a:t>
            </a:r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is an essential issue towards generalization ability;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In-plain offset and depth value holds different </a:t>
            </a:r>
            <a:r>
              <a:rPr lang="en-US" altLang="zh-CN" dirty="0">
                <a:solidFill>
                  <a:srgbClr val="FF0000"/>
                </a:solidFill>
                <a:latin typeface="Adobe Caslon Pro Bold" panose="0205070206050A020403" pitchFamily="18" charset="0"/>
                <a:ea typeface="微软雅黑" pitchFamily="34" charset="-122"/>
              </a:rPr>
              <a:t>physical characteristics</a:t>
            </a:r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27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Experiments:</a:t>
            </a:r>
            <a:endParaRPr lang="en-US" altLang="zh-CN" sz="2000" dirty="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C77EE38-D337-450F-9C36-4EE80C363BB9}"/>
              </a:ext>
            </a:extLst>
          </p:cNvPr>
          <p:cNvSpPr txBox="1"/>
          <p:nvPr/>
        </p:nvSpPr>
        <p:spPr>
          <a:xfrm>
            <a:off x="3172311" y="693274"/>
            <a:ext cx="691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Ablation study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662BD-A2BB-4614-AE12-91750716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391" y="1996459"/>
            <a:ext cx="5856648" cy="1240440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99A5DA45-0001-4F3F-B057-17FEE21DF8AC}"/>
              </a:ext>
            </a:extLst>
          </p:cNvPr>
          <p:cNvSpPr txBox="1"/>
          <p:nvPr/>
        </p:nvSpPr>
        <p:spPr>
          <a:xfrm>
            <a:off x="1463058" y="1434694"/>
            <a:ext cx="4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Effectiveness of anchor-based paradigm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683660-3773-4996-AE6D-03CEB4D4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19" y="4401251"/>
            <a:ext cx="3235228" cy="15857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627A43-B24B-4AC5-93EC-81257982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715" y="4129889"/>
            <a:ext cx="5445108" cy="1859616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81F9D8C2-9EDA-4FF1-AE7F-F0D02796E90A}"/>
              </a:ext>
            </a:extLst>
          </p:cNvPr>
          <p:cNvSpPr txBox="1"/>
          <p:nvPr/>
        </p:nvSpPr>
        <p:spPr>
          <a:xfrm>
            <a:off x="1131983" y="3945223"/>
            <a:ext cx="159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FCN model: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38CAFDE-9830-4768-9E68-28777B028F4F}"/>
              </a:ext>
            </a:extLst>
          </p:cNvPr>
          <p:cNvSpPr txBox="1"/>
          <p:nvPr/>
        </p:nvSpPr>
        <p:spPr>
          <a:xfrm>
            <a:off x="5749485" y="3945223"/>
            <a:ext cx="4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Global regression:</a:t>
            </a:r>
          </a:p>
        </p:txBody>
      </p:sp>
    </p:spTree>
    <p:extLst>
      <p:ext uri="{BB962C8B-B14F-4D97-AF65-F5344CB8AC3E}">
        <p14:creationId xmlns:p14="http://schemas.microsoft.com/office/powerpoint/2010/main" val="83435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Experiments:</a:t>
            </a:r>
            <a:endParaRPr lang="en-US" altLang="zh-CN" sz="2000" dirty="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C77EE38-D337-450F-9C36-4EE80C363BB9}"/>
              </a:ext>
            </a:extLst>
          </p:cNvPr>
          <p:cNvSpPr txBox="1"/>
          <p:nvPr/>
        </p:nvSpPr>
        <p:spPr>
          <a:xfrm>
            <a:off x="3172311" y="693274"/>
            <a:ext cx="691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Ablation study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146CA68-B4BB-4AD5-AE6A-1A02EB2E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71" y="1787095"/>
            <a:ext cx="5342752" cy="13201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4CA0F9-3289-41C7-B70C-66E9A517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30" y="4233096"/>
            <a:ext cx="5378193" cy="2020145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A1ECE68-D80C-42F7-9ED0-A325D6B4EA3A}"/>
              </a:ext>
            </a:extLst>
          </p:cNvPr>
          <p:cNvSpPr txBox="1"/>
          <p:nvPr/>
        </p:nvSpPr>
        <p:spPr>
          <a:xfrm>
            <a:off x="2038092" y="1479037"/>
            <a:ext cx="369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Effectiveness of the pre-training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FC465E53-AC3A-47B8-A48C-4318540D8684}"/>
              </a:ext>
            </a:extLst>
          </p:cNvPr>
          <p:cNvSpPr txBox="1"/>
          <p:nvPr/>
        </p:nvSpPr>
        <p:spPr>
          <a:xfrm>
            <a:off x="2052236" y="3863764"/>
            <a:ext cx="369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Backbone network comparison</a:t>
            </a:r>
          </a:p>
        </p:txBody>
      </p:sp>
    </p:spTree>
    <p:extLst>
      <p:ext uri="{BB962C8B-B14F-4D97-AF65-F5344CB8AC3E}">
        <p14:creationId xmlns:p14="http://schemas.microsoft.com/office/powerpoint/2010/main" val="174586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Experiments:</a:t>
            </a:r>
            <a:endParaRPr lang="en-US" altLang="zh-CN" sz="2000" dirty="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C77EE38-D337-450F-9C36-4EE80C363BB9}"/>
              </a:ext>
            </a:extLst>
          </p:cNvPr>
          <p:cNvSpPr txBox="1"/>
          <p:nvPr/>
        </p:nvSpPr>
        <p:spPr>
          <a:xfrm>
            <a:off x="3172311" y="693274"/>
            <a:ext cx="691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Ablation study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BA1ECE68-D80C-42F7-9ED0-A325D6B4EA3A}"/>
              </a:ext>
            </a:extLst>
          </p:cNvPr>
          <p:cNvSpPr txBox="1"/>
          <p:nvPr/>
        </p:nvSpPr>
        <p:spPr>
          <a:xfrm>
            <a:off x="1540596" y="1332266"/>
            <a:ext cx="668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Performance comparison among the different stride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AA68DC-967A-4C45-B75E-007AD8E1C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32" y="1645036"/>
            <a:ext cx="5581650" cy="2238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466C62-72AB-48E2-B9C3-C5C94EB911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2871" r="26060" b="15398"/>
          <a:stretch/>
        </p:blipFill>
        <p:spPr>
          <a:xfrm>
            <a:off x="3551928" y="4450709"/>
            <a:ext cx="2205015" cy="219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D1FADB-964C-4419-98DA-847FCFF495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 t="12870" r="25716" b="15399"/>
          <a:stretch/>
        </p:blipFill>
        <p:spPr>
          <a:xfrm>
            <a:off x="711316" y="4452669"/>
            <a:ext cx="2203050" cy="2197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86189E-2132-415E-A567-A8826DE1C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05" y="4450709"/>
            <a:ext cx="2199600" cy="2199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DCF3F7-1E7E-4E36-97B5-875609282F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0" t="10456" r="23998" b="13080"/>
          <a:stretch/>
        </p:blipFill>
        <p:spPr>
          <a:xfrm>
            <a:off x="9231668" y="4447109"/>
            <a:ext cx="2168429" cy="2203200"/>
          </a:xfrm>
          <a:prstGeom prst="rect">
            <a:avLst/>
          </a:prstGeom>
        </p:spPr>
      </p:pic>
      <p:sp>
        <p:nvSpPr>
          <p:cNvPr id="23" name="TextBox 1">
            <a:extLst>
              <a:ext uri="{FF2B5EF4-FFF2-40B4-BE49-F238E27FC236}">
                <a16:creationId xmlns:a16="http://schemas.microsoft.com/office/drawing/2014/main" id="{12696819-E5DB-4DC6-A86D-27C48B2BE221}"/>
              </a:ext>
            </a:extLst>
          </p:cNvPr>
          <p:cNvSpPr txBox="1"/>
          <p:nvPr/>
        </p:nvSpPr>
        <p:spPr>
          <a:xfrm>
            <a:off x="711316" y="3939973"/>
            <a:ext cx="668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Stride 1/2/4/8, NYU hand, index tip.</a:t>
            </a:r>
          </a:p>
        </p:txBody>
      </p:sp>
    </p:spTree>
    <p:extLst>
      <p:ext uri="{BB962C8B-B14F-4D97-AF65-F5344CB8AC3E}">
        <p14:creationId xmlns:p14="http://schemas.microsoft.com/office/powerpoint/2010/main" val="358698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838C3FD-0314-4DC8-B5FC-2F754C915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04438F4-CD54-41C5-A308-83672653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CB315AF-2D83-4CF0-AD11-81296338F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3D447E5-73F3-478E-B804-6D1B8F4E5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2CBDDE8-DCE3-41B2-9251-F38C3B5E9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1F7ECB3-0804-4902-9D8F-A8A2FC216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0044A24-0833-4687-B954-12142C039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3C242EC-90CA-4FE7-9937-82C28D13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85D09BF-1D6D-41DC-BAED-5FCA34313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63FE3EC-688B-44F5-B330-1801D18AB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D7FAF5B-1419-48AC-BC3D-B5D36ED51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1626795-9FBC-42A7-9DE9-7638FB5FA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673CD07F-B6D8-4BDE-9DE9-D61E256CE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CC8E0B07-4EED-433C-AA96-A1141BB79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5AC11EF-966E-4321-B389-EFFA24E2AA38}"/>
              </a:ext>
            </a:extLst>
          </p:cNvPr>
          <p:cNvSpPr/>
          <p:nvPr/>
        </p:nvSpPr>
        <p:spPr>
          <a:xfrm>
            <a:off x="459794" y="701975"/>
            <a:ext cx="4253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Input original depth image;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4700BF8-0D4C-4E2B-AD90-041AA13126C2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CB867CA-8FB9-483E-B34C-012B16126E55}"/>
              </a:ext>
            </a:extLst>
          </p:cNvPr>
          <p:cNvSpPr txBox="1"/>
          <p:nvPr/>
        </p:nvSpPr>
        <p:spPr>
          <a:xfrm>
            <a:off x="478420" y="240310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results: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920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548197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Introduction: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186566" y="1142777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Previous </a:t>
            </a:r>
            <a:r>
              <a:rPr lang="en-US" altLang="zh-CN" sz="2000" dirty="0" err="1">
                <a:latin typeface="Adobe Caslon Pro Bold" panose="0205070206050A020403" pitchFamily="18" charset="0"/>
                <a:ea typeface="微软雅黑" pitchFamily="34" charset="-122"/>
              </a:rPr>
              <a:t>SoTA</a:t>
            </a: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(FCN (heatmap)-based methods):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A95A6228-D7C7-4B59-AF64-BDB964FF434A}"/>
              </a:ext>
            </a:extLst>
          </p:cNvPr>
          <p:cNvSpPr txBox="1"/>
          <p:nvPr/>
        </p:nvSpPr>
        <p:spPr>
          <a:xfrm>
            <a:off x="753245" y="3069529"/>
            <a:ext cx="1886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Simple</a:t>
            </a:r>
          </a:p>
          <a:p>
            <a:pPr algn="ctr"/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Baseline [1]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91ECB0-E4DB-4C7F-83C1-956B26D795A6}"/>
              </a:ext>
            </a:extLst>
          </p:cNvPr>
          <p:cNvSpPr/>
          <p:nvPr/>
        </p:nvSpPr>
        <p:spPr>
          <a:xfrm>
            <a:off x="6712359" y="6370107"/>
            <a:ext cx="5344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dobe Caslon Pro Bold" panose="0205070206050A020403" pitchFamily="18" charset="0"/>
                <a:ea typeface="微软雅黑" pitchFamily="34" charset="-122"/>
              </a:rPr>
              <a:t>[1] Simple Baselines for Human Pose Estimation and Tracking.</a:t>
            </a:r>
            <a:endParaRPr lang="zh-CN" altLang="en-US" sz="1400" dirty="0">
              <a:latin typeface="Adobe Caslon Pro Bold" panose="0205070206050A020403" pitchFamily="18" charset="0"/>
              <a:ea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11D783-905F-470F-A3F1-AFF28FC1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6" y="1542887"/>
            <a:ext cx="6674176" cy="46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2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2CF3F1-3F3C-4303-A4A3-AB4016166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5BC98C0-9A9E-4AD3-BCC4-9A6A727D45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F10691E-605E-4F78-BCB2-8C544EBF7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31907D-A9FC-48D3-B373-521E8730F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6B202E6-C81E-40B4-A0FD-6123440FC8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84" y="1680888"/>
            <a:ext cx="1656000" cy="1656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CCB1EC3-82FF-4F2E-863C-8CFCB89FF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56" y="1680888"/>
            <a:ext cx="1656000" cy="1656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C1C19E6-0EBA-4D0C-A609-C703CB6EFB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8" y="1680888"/>
            <a:ext cx="1656000" cy="165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9A75843-80DC-405D-855C-5E4704255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0" y="1680888"/>
            <a:ext cx="1656000" cy="1656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07D692E-D535-4EFE-91F1-589B8CCAA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32" y="1680888"/>
            <a:ext cx="1656000" cy="165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9AEF196-603B-4E72-AFE0-2D81FF0CD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84" y="3840530"/>
            <a:ext cx="1656000" cy="165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F4CCB9D-44B4-46E6-8106-B665AE281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56" y="3840530"/>
            <a:ext cx="1656000" cy="1656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CF09772-E7E4-445D-862B-86B13D156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8" y="3840530"/>
            <a:ext cx="1656000" cy="1656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059F557-3612-4493-9EEE-06FE964C9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0" y="3840530"/>
            <a:ext cx="1656000" cy="1656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E85C29F-3A74-4B1E-80E9-0BCC64C85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32" y="3840530"/>
            <a:ext cx="1656000" cy="16560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73C6AFF-C040-4072-B990-FD70A6201E82}"/>
              </a:ext>
            </a:extLst>
          </p:cNvPr>
          <p:cNvSpPr/>
          <p:nvPr/>
        </p:nvSpPr>
        <p:spPr>
          <a:xfrm>
            <a:off x="459794" y="701975"/>
            <a:ext cx="6054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Densely set anchor points on depth image;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B507853-56F4-4DC5-8F0A-BDBCE753E145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</p:spTree>
    <p:extLst>
      <p:ext uri="{BB962C8B-B14F-4D97-AF65-F5344CB8AC3E}">
        <p14:creationId xmlns:p14="http://schemas.microsoft.com/office/powerpoint/2010/main" val="41219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D567E-2ADF-4B80-8A88-C20A60129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52DC50-004A-4AE2-8634-CF2D28C04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F6A1A-521B-4116-8F42-C1052419AC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F23058-8C24-4D31-91C1-6C1C563B0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E3F307-B749-48C1-953D-C4EA2EE93F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206466-934C-40C8-B164-78D8CB0A1F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39F290-0C8D-463D-B1CB-3ECF1CCB00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C64D6EC-2458-4019-9AD4-B6830A46E9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8290325-F67E-4788-AF0A-0C43207884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4540490-5D77-449A-8FE4-39AD3EA80F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A05A247-AE3B-4A1B-B24C-0C568EF043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F80CE6CE-FACA-417E-8D33-3E73ED2486C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E014B8C-BD90-404D-801C-508AA2415BA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1B2DC1A5-4591-49D8-9959-7282C3D91C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3D0225D2-BE4D-4379-8115-40EDD1CF6168}"/>
              </a:ext>
            </a:extLst>
          </p:cNvPr>
          <p:cNvSpPr/>
          <p:nvPr/>
        </p:nvSpPr>
        <p:spPr>
          <a:xfrm>
            <a:off x="459794" y="701975"/>
            <a:ext cx="525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Discover informative anchor points;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56B2789-768D-4DFB-A12A-EA7506FA890D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</p:spTree>
    <p:extLst>
      <p:ext uri="{BB962C8B-B14F-4D97-AF65-F5344CB8AC3E}">
        <p14:creationId xmlns:p14="http://schemas.microsoft.com/office/powerpoint/2010/main" val="14661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793344-8596-4173-8295-6475F3E61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3974AE-A25D-4467-93B2-69921FC15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47CDD9-A5F4-4D35-B1A1-6EEF4B130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8599ACD-8F02-40C4-81AA-15D11FC071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6C87BB-BC26-4BA6-8BF0-0E61CEA798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A390C5C-9C44-485F-897B-AD3D165061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C7530CF-1344-4AFF-B246-620B2A82E82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3FB9D67-2C5E-4758-BCEE-C3FDD3AC84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A5B3B4C-23BC-474E-B578-0C27275441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5E17D53-2BFA-40E4-8889-E34AB12CCCE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C58EFFB-2E80-4EA6-89BC-2C590750E9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961A1102-900F-440D-BE7D-3C9784B99B9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746EF77-8997-438E-B544-4AE56C56922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76EA11A5-E007-4E8D-B1D4-36DD940F50E5}"/>
              </a:ext>
            </a:extLst>
          </p:cNvPr>
          <p:cNvSpPr/>
          <p:nvPr/>
        </p:nvSpPr>
        <p:spPr>
          <a:xfrm>
            <a:off x="459794" y="701975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In-plain offset estimation.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61D8474-4776-46E7-A713-4D19F543AEEC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1CF34D1-A7AD-4C35-BD65-EBD92BBE378A}"/>
              </a:ext>
            </a:extLst>
          </p:cNvPr>
          <p:cNvSpPr/>
          <p:nvPr/>
        </p:nvSpPr>
        <p:spPr>
          <a:xfrm>
            <a:off x="11015590" y="4841239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6CC5CD4-C05E-4B4E-B8E9-C45DD1A95B11}"/>
              </a:ext>
            </a:extLst>
          </p:cNvPr>
          <p:cNvSpPr/>
          <p:nvPr/>
        </p:nvSpPr>
        <p:spPr>
          <a:xfrm>
            <a:off x="9321410" y="5412739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5D894BE-87BF-4AE1-A368-CA0893CC5596}"/>
              </a:ext>
            </a:extLst>
          </p:cNvPr>
          <p:cNvSpPr/>
          <p:nvPr/>
        </p:nvSpPr>
        <p:spPr>
          <a:xfrm>
            <a:off x="7434098" y="5369539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52ABF16-F1E6-41E1-8D1D-6850C9C4D784}"/>
              </a:ext>
            </a:extLst>
          </p:cNvPr>
          <p:cNvSpPr/>
          <p:nvPr/>
        </p:nvSpPr>
        <p:spPr>
          <a:xfrm>
            <a:off x="6405398" y="5092679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3380B9A-D697-4CC0-ADFE-471ED90A180E}"/>
              </a:ext>
            </a:extLst>
          </p:cNvPr>
          <p:cNvSpPr/>
          <p:nvPr/>
        </p:nvSpPr>
        <p:spPr>
          <a:xfrm>
            <a:off x="4878858" y="4819639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2170A0A-2B34-4085-9FB3-BE0539D959B7}"/>
              </a:ext>
            </a:extLst>
          </p:cNvPr>
          <p:cNvSpPr/>
          <p:nvPr/>
        </p:nvSpPr>
        <p:spPr>
          <a:xfrm>
            <a:off x="3255798" y="464693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22CCACE-7C52-4C90-8F32-6FF58D8B530C}"/>
              </a:ext>
            </a:extLst>
          </p:cNvPr>
          <p:cNvSpPr/>
          <p:nvPr/>
        </p:nvSpPr>
        <p:spPr>
          <a:xfrm>
            <a:off x="1246023" y="4326233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6E25D95-E059-494F-8BF4-BCAC0F2FE062}"/>
              </a:ext>
            </a:extLst>
          </p:cNvPr>
          <p:cNvSpPr/>
          <p:nvPr/>
        </p:nvSpPr>
        <p:spPr>
          <a:xfrm>
            <a:off x="2263978" y="227733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ACE14D8-6CD0-4D9E-BF0F-F6911329148E}"/>
              </a:ext>
            </a:extLst>
          </p:cNvPr>
          <p:cNvSpPr/>
          <p:nvPr/>
        </p:nvSpPr>
        <p:spPr>
          <a:xfrm>
            <a:off x="4199458" y="178457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BFFDA6D-D422-4124-BBAE-BD8FC5250312}"/>
              </a:ext>
            </a:extLst>
          </p:cNvPr>
          <p:cNvSpPr/>
          <p:nvPr/>
        </p:nvSpPr>
        <p:spPr>
          <a:xfrm>
            <a:off x="5886018" y="212747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3BA28AF-9A07-4785-8004-D0F5689B1A72}"/>
              </a:ext>
            </a:extLst>
          </p:cNvPr>
          <p:cNvSpPr/>
          <p:nvPr/>
        </p:nvSpPr>
        <p:spPr>
          <a:xfrm>
            <a:off x="7799571" y="172170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BC15D37-9FBC-4883-A646-6637AF521889}"/>
              </a:ext>
            </a:extLst>
          </p:cNvPr>
          <p:cNvSpPr/>
          <p:nvPr/>
        </p:nvSpPr>
        <p:spPr>
          <a:xfrm>
            <a:off x="9458172" y="210587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2ED703F-7BB6-4B30-A0F6-0FEB26DA7427}"/>
              </a:ext>
            </a:extLst>
          </p:cNvPr>
          <p:cNvSpPr/>
          <p:nvPr/>
        </p:nvSpPr>
        <p:spPr>
          <a:xfrm>
            <a:off x="11420322" y="182777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415835B2-D599-46B8-AC04-4ECC9E2F3FE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CA7D954B-A7F3-45E8-B8E4-7C5BA1688457}"/>
              </a:ext>
            </a:extLst>
          </p:cNvPr>
          <p:cNvSpPr/>
          <p:nvPr/>
        </p:nvSpPr>
        <p:spPr>
          <a:xfrm>
            <a:off x="541858" y="199541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E3AC98-71F3-4DEE-A103-B98FBC1BB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5724882-D5EB-42B6-9928-4C6272286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A9DA2F-7625-441C-8B71-CC477E3BC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6B1DF55-A99B-4730-9510-438C75277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F988BC5-E2F4-497D-9DE3-569E49333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FCB5538-D595-4DF2-A030-4448237A8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4726302-ED23-435D-94D9-4D1493A65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42E6037-63F8-4582-96AF-48531782A7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E1224F5-59FD-42B1-B044-8697795492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9834001-EBBA-4705-AF35-3FC8B4F16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D9A4756-1546-4993-8644-8B6336B29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EC6531E-A589-48E2-B46F-ADC3B9FA4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51AAB7E-F89E-4D84-8BE4-51C77C955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33E813F-024A-4FB0-9B6C-540DCF3DA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2D924F2F-0A34-4CCC-812A-70516969E7E5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5507AD-8244-45F0-B9A8-30B505C2E58F}"/>
              </a:ext>
            </a:extLst>
          </p:cNvPr>
          <p:cNvSpPr/>
          <p:nvPr/>
        </p:nvSpPr>
        <p:spPr>
          <a:xfrm>
            <a:off x="459794" y="701975"/>
            <a:ext cx="4253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Input original depth image;</a:t>
            </a:r>
          </a:p>
        </p:txBody>
      </p:sp>
    </p:spTree>
    <p:extLst>
      <p:ext uri="{BB962C8B-B14F-4D97-AF65-F5344CB8AC3E}">
        <p14:creationId xmlns:p14="http://schemas.microsoft.com/office/powerpoint/2010/main" val="13752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D9CAB-857D-4C64-BA8B-5083B9F00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D24B47B-487E-479A-B286-0E9A9E451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747FCEC-D9E2-4610-8848-74F1738F0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44C82E0-D25F-445F-9F86-050793890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FF17867-544E-49B5-9885-3466FCA3C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73BF2D9-46B6-4602-8D62-C08641BAF1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78EB315-A0EF-42AD-98F7-102F6FA4C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C31825F-93BA-42F4-B2B4-904E91F35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3E542CD-4679-4C6F-97E0-AD51A6087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0E4AEC6-CC10-4DD0-B4FE-D2174B5B7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E9FCD59-D9C5-4548-AA50-EB670BBE6F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A2D60A1-FB9E-49D8-940A-C31931547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43D1740-44D0-4BBA-B83E-384132E22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96FB090-B442-4760-B6F8-97D57FFB3F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250E9249-FEF5-4ADA-B159-478B1EC2CCD2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1BC52EB-7D21-45EC-8999-A0F1D8416760}"/>
              </a:ext>
            </a:extLst>
          </p:cNvPr>
          <p:cNvSpPr/>
          <p:nvPr/>
        </p:nvSpPr>
        <p:spPr>
          <a:xfrm>
            <a:off x="459794" y="701975"/>
            <a:ext cx="6054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Densely set anchor points on depth image;</a:t>
            </a:r>
          </a:p>
        </p:txBody>
      </p:sp>
    </p:spTree>
    <p:extLst>
      <p:ext uri="{BB962C8B-B14F-4D97-AF65-F5344CB8AC3E}">
        <p14:creationId xmlns:p14="http://schemas.microsoft.com/office/powerpoint/2010/main" val="12363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19C0C3-53AA-47BD-967C-3D22D54AC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2F729-AC0E-45C8-B1E3-7ACFB6771C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88BE6B-28E8-4174-AB4E-FFD6C8FE7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B725D4-7BA9-4C9B-BC43-949EB6BBC0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B1F6B9-65BE-4853-8995-49E47E7086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8EC7AB-96F4-4EF2-A952-69614208B9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3C58A31-57F3-471C-8703-FF4A9336E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1BA95B3-A5ED-4436-81C0-9ED950C8DB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50577BD-04CB-429D-A5E2-1CBD56C129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060F707-90E6-4F41-8107-C516145B30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AAD36D8-F617-4F7A-8B44-C4868B89D7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2304673-BC63-449A-BAAB-BA0CBBD130C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025BFCD-9834-48F5-BEAE-014F1E94A6E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AEEC1EC0-7FBB-4D69-9E32-641D70D3B84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4BB8219-996F-41EA-B5D8-674877800D33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CDDBDDB-F0F9-4185-A0AB-79DBC2A8D233}"/>
              </a:ext>
            </a:extLst>
          </p:cNvPr>
          <p:cNvSpPr/>
          <p:nvPr/>
        </p:nvSpPr>
        <p:spPr>
          <a:xfrm>
            <a:off x="459794" y="701975"/>
            <a:ext cx="525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Discover informative anchor points;</a:t>
            </a:r>
          </a:p>
        </p:txBody>
      </p:sp>
    </p:spTree>
    <p:extLst>
      <p:ext uri="{BB962C8B-B14F-4D97-AF65-F5344CB8AC3E}">
        <p14:creationId xmlns:p14="http://schemas.microsoft.com/office/powerpoint/2010/main" val="19736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5">
            <a:extLst>
              <a:ext uri="{FF2B5EF4-FFF2-40B4-BE49-F238E27FC236}">
                <a16:creationId xmlns:a16="http://schemas.microsoft.com/office/drawing/2014/main" id="{B47FFCB8-A2FB-438F-9E51-0890FD26BC31}"/>
              </a:ext>
            </a:extLst>
          </p:cNvPr>
          <p:cNvSpPr txBox="1"/>
          <p:nvPr/>
        </p:nvSpPr>
        <p:spPr>
          <a:xfrm>
            <a:off x="459794" y="3336888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DBF1EBF-2043-4B5D-99BD-9113F353A38F}"/>
              </a:ext>
            </a:extLst>
          </p:cNvPr>
          <p:cNvSpPr txBox="1"/>
          <p:nvPr/>
        </p:nvSpPr>
        <p:spPr>
          <a:xfrm>
            <a:off x="2142187" y="333688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Pinky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621B25C-A635-4133-8523-8C49C250E5A4}"/>
              </a:ext>
            </a:extLst>
          </p:cNvPr>
          <p:cNvSpPr txBox="1"/>
          <p:nvPr/>
        </p:nvSpPr>
        <p:spPr>
          <a:xfrm>
            <a:off x="3960189" y="3336888"/>
            <a:ext cx="86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FFFFCC10-CD67-4EF9-B958-1A180C94B02F}"/>
              </a:ext>
            </a:extLst>
          </p:cNvPr>
          <p:cNvSpPr txBox="1"/>
          <p:nvPr/>
        </p:nvSpPr>
        <p:spPr>
          <a:xfrm>
            <a:off x="5595906" y="33368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Ring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7335DE17-EB25-4AD3-A16B-66BB8E9F63E8}"/>
              </a:ext>
            </a:extLst>
          </p:cNvPr>
          <p:cNvSpPr txBox="1"/>
          <p:nvPr/>
        </p:nvSpPr>
        <p:spPr>
          <a:xfrm>
            <a:off x="7279711" y="3336888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E036D42F-6E6D-44B6-B23C-7B4175A38B62}"/>
              </a:ext>
            </a:extLst>
          </p:cNvPr>
          <p:cNvSpPr txBox="1"/>
          <p:nvPr/>
        </p:nvSpPr>
        <p:spPr>
          <a:xfrm>
            <a:off x="8920925" y="333688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Middle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748333B9-545B-47EC-80AC-3A7FB1F143A8}"/>
              </a:ext>
            </a:extLst>
          </p:cNvPr>
          <p:cNvSpPr txBox="1"/>
          <p:nvPr/>
        </p:nvSpPr>
        <p:spPr>
          <a:xfrm>
            <a:off x="10744002" y="333688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5BB5DBA6-3079-4B00-8C96-8482C2153C57}"/>
              </a:ext>
            </a:extLst>
          </p:cNvPr>
          <p:cNvSpPr txBox="1"/>
          <p:nvPr/>
        </p:nvSpPr>
        <p:spPr>
          <a:xfrm>
            <a:off x="401592" y="5534238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Index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6" name="TextBox 65">
            <a:extLst>
              <a:ext uri="{FF2B5EF4-FFF2-40B4-BE49-F238E27FC236}">
                <a16:creationId xmlns:a16="http://schemas.microsoft.com/office/drawing/2014/main" id="{02708CBE-AE07-4EB7-9C66-214E5B3252E2}"/>
              </a:ext>
            </a:extLst>
          </p:cNvPr>
          <p:cNvSpPr txBox="1"/>
          <p:nvPr/>
        </p:nvSpPr>
        <p:spPr>
          <a:xfrm>
            <a:off x="2109327" y="553423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tip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7" name="TextBox 65">
            <a:extLst>
              <a:ext uri="{FF2B5EF4-FFF2-40B4-BE49-F238E27FC236}">
                <a16:creationId xmlns:a16="http://schemas.microsoft.com/office/drawing/2014/main" id="{35DDAD2F-B753-415B-B666-B6223A9294C1}"/>
              </a:ext>
            </a:extLst>
          </p:cNvPr>
          <p:cNvSpPr txBox="1"/>
          <p:nvPr/>
        </p:nvSpPr>
        <p:spPr>
          <a:xfrm>
            <a:off x="3772903" y="5534238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mid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AD008A6-2115-4173-B0EF-E38F30358BFF}"/>
              </a:ext>
            </a:extLst>
          </p:cNvPr>
          <p:cNvSpPr txBox="1"/>
          <p:nvPr/>
        </p:nvSpPr>
        <p:spPr>
          <a:xfrm>
            <a:off x="5506659" y="5534238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Thumb root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C97BE311-D6F0-4BBB-BBEC-2D4FCA4FA1C8}"/>
              </a:ext>
            </a:extLst>
          </p:cNvPr>
          <p:cNvSpPr txBox="1"/>
          <p:nvPr/>
        </p:nvSpPr>
        <p:spPr>
          <a:xfrm>
            <a:off x="7273545" y="5534238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 back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B24A8489-3832-4F51-B3C4-D08CD4F9561B}"/>
              </a:ext>
            </a:extLst>
          </p:cNvPr>
          <p:cNvSpPr txBox="1"/>
          <p:nvPr/>
        </p:nvSpPr>
        <p:spPr>
          <a:xfrm>
            <a:off x="9174060" y="5534238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Wrist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59BAD9AC-1D52-44DE-AD43-5998270E4043}"/>
              </a:ext>
            </a:extLst>
          </p:cNvPr>
          <p:cNvSpPr txBox="1"/>
          <p:nvPr/>
        </p:nvSpPr>
        <p:spPr>
          <a:xfrm>
            <a:off x="10901859" y="5534238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Palm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B6558-9472-46C3-92CD-CBDC2E42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7312E0-A72E-4D04-A7CE-503619FEB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A08FEF-B20A-4A2D-B638-70D796C73C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092B7D-30FF-412A-BE27-C6C477F23C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DF68DE-CE9F-465A-AB91-EEB8E3BAE7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87F9BBC-37DD-4581-9960-4D0E1F2E65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5298F7E-C34F-4DFB-B080-80C8271105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EB3E224-9D1A-4105-A306-A3E1EAEFBE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81A8172-66E6-4D48-A5A4-1956D936E4C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97EBF2B-694A-4315-8EBC-98359A730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4DD2FEF-3BBB-49CE-A6D5-A24C3DC066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FEEADEF-1971-41EB-AA08-1E363814CC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1F8B1F3-6A7D-4383-B10E-18523E124D1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C799CE1B-0EA0-4A17-B906-B6C23BBFBBD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27234355-DB7C-4019-8753-74FFF7CEFF47}"/>
              </a:ext>
            </a:extLst>
          </p:cNvPr>
          <p:cNvSpPr/>
          <p:nvPr/>
        </p:nvSpPr>
        <p:spPr>
          <a:xfrm>
            <a:off x="459794" y="701975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In-plain offset estimation.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771B27C-BA6D-4E0D-97F6-B5AE1189368D}"/>
              </a:ext>
            </a:extLst>
          </p:cNvPr>
          <p:cNvSpPr/>
          <p:nvPr/>
        </p:nvSpPr>
        <p:spPr>
          <a:xfrm>
            <a:off x="4317002" y="599424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81684BA-5565-4DC7-AB56-576CC8D7C189}"/>
              </a:ext>
            </a:extLst>
          </p:cNvPr>
          <p:cNvSpPr/>
          <p:nvPr/>
        </p:nvSpPr>
        <p:spPr>
          <a:xfrm>
            <a:off x="748233" y="217257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42310C5-1092-4CDA-94A6-2F630F843923}"/>
              </a:ext>
            </a:extLst>
          </p:cNvPr>
          <p:cNvSpPr/>
          <p:nvPr/>
        </p:nvSpPr>
        <p:spPr>
          <a:xfrm>
            <a:off x="2333193" y="211542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F572B2F-90BD-4242-A8C2-BF9E45512CC4}"/>
              </a:ext>
            </a:extLst>
          </p:cNvPr>
          <p:cNvSpPr/>
          <p:nvPr/>
        </p:nvSpPr>
        <p:spPr>
          <a:xfrm>
            <a:off x="4312212" y="209382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CA80E1C-0BF7-465F-99A5-C313CE50967E}"/>
              </a:ext>
            </a:extLst>
          </p:cNvPr>
          <p:cNvSpPr/>
          <p:nvPr/>
        </p:nvSpPr>
        <p:spPr>
          <a:xfrm>
            <a:off x="5887647" y="1943412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B1627E0-6820-45C2-B354-38DB7060FAE7}"/>
              </a:ext>
            </a:extLst>
          </p:cNvPr>
          <p:cNvSpPr/>
          <p:nvPr/>
        </p:nvSpPr>
        <p:spPr>
          <a:xfrm>
            <a:off x="7863726" y="201659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60C38C2-BB35-4A7E-BDCA-C28ACCCF61C4}"/>
              </a:ext>
            </a:extLst>
          </p:cNvPr>
          <p:cNvSpPr/>
          <p:nvPr/>
        </p:nvSpPr>
        <p:spPr>
          <a:xfrm>
            <a:off x="9487648" y="188515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4C770AA-5FA0-4FFC-B2A9-6848B99E3C34}"/>
              </a:ext>
            </a:extLst>
          </p:cNvPr>
          <p:cNvSpPr/>
          <p:nvPr/>
        </p:nvSpPr>
        <p:spPr>
          <a:xfrm>
            <a:off x="11407888" y="205062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66CFC9E-0FB1-4E6E-93AB-3400FBEF3F5D}"/>
              </a:ext>
            </a:extLst>
          </p:cNvPr>
          <p:cNvSpPr/>
          <p:nvPr/>
        </p:nvSpPr>
        <p:spPr>
          <a:xfrm>
            <a:off x="1286365" y="4135884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011631A-4802-4214-8B29-00A0EBB260EC}"/>
              </a:ext>
            </a:extLst>
          </p:cNvPr>
          <p:cNvSpPr/>
          <p:nvPr/>
        </p:nvSpPr>
        <p:spPr>
          <a:xfrm>
            <a:off x="3082780" y="462533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BFF435-D7DF-4AAF-B474-95986E73289A}"/>
              </a:ext>
            </a:extLst>
          </p:cNvPr>
          <p:cNvSpPr/>
          <p:nvPr/>
        </p:nvSpPr>
        <p:spPr>
          <a:xfrm>
            <a:off x="4821323" y="472248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4BEA5AA-D35D-425F-8930-9354FD24DA7C}"/>
              </a:ext>
            </a:extLst>
          </p:cNvPr>
          <p:cNvSpPr/>
          <p:nvPr/>
        </p:nvSpPr>
        <p:spPr>
          <a:xfrm>
            <a:off x="6442478" y="4922510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D3D38EB-BAD1-492B-9FC8-05D911A97E28}"/>
              </a:ext>
            </a:extLst>
          </p:cNvPr>
          <p:cNvSpPr/>
          <p:nvPr/>
        </p:nvSpPr>
        <p:spPr>
          <a:xfrm>
            <a:off x="7480703" y="5155512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E2F0661-9710-4DA9-8A9C-7C3D7839427F}"/>
              </a:ext>
            </a:extLst>
          </p:cNvPr>
          <p:cNvSpPr/>
          <p:nvPr/>
        </p:nvSpPr>
        <p:spPr>
          <a:xfrm>
            <a:off x="9418088" y="5196154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CCB9F0F-50E4-4810-9869-2078B4E42BA2}"/>
              </a:ext>
            </a:extLst>
          </p:cNvPr>
          <p:cNvSpPr/>
          <p:nvPr/>
        </p:nvSpPr>
        <p:spPr>
          <a:xfrm>
            <a:off x="11033528" y="467928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3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6AA548-8503-4529-878A-EF0A3F1B4E1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580400" cy="1566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8A7A2B5-E748-4943-B3EA-EBB35701BAC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580400" cy="1566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4C2D5EA-9BFC-448D-9EC3-2200AAFD121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580400" cy="1566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4189BF9-7994-41CE-9263-C46685A447D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580400" cy="1566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ADE5B08-BA89-4A16-B930-96B208B955B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580400" cy="1566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47B4E88-227E-40F2-A5A1-5D5844D7562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580400" cy="1566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8963353-C135-437C-B60F-15FC3D2DE3C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580400" cy="1566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7F49E6C-4DD8-4D3C-BF2C-292969BE4D2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580400" cy="1566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1030810-1369-4A18-AA74-36D07F1D86C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580400" cy="1566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A42132C-A622-41BC-9449-043DD0867F4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580400" cy="1566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DC41954-DF29-4617-9B3F-C4C445F5430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580400" cy="1566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2865FF8-C817-46C4-95C8-F18CF62AC3A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580400" cy="1566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22B14B8-CF86-463A-AE97-76AA7089735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580400" cy="1566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97E0A19-CF73-4E62-B13A-D7F2A0B6285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580400" cy="1566000"/>
          </a:xfrm>
          <a:prstGeom prst="rect">
            <a:avLst/>
          </a:prstGeom>
        </p:spPr>
      </p:pic>
      <p:sp>
        <p:nvSpPr>
          <p:cNvPr id="61" name="TextBox 65">
            <a:extLst>
              <a:ext uri="{FF2B5EF4-FFF2-40B4-BE49-F238E27FC236}">
                <a16:creationId xmlns:a16="http://schemas.microsoft.com/office/drawing/2014/main" id="{80528139-BA5A-4EA3-82E1-83C24A505732}"/>
              </a:ext>
            </a:extLst>
          </p:cNvPr>
          <p:cNvSpPr txBox="1"/>
          <p:nvPr/>
        </p:nvSpPr>
        <p:spPr>
          <a:xfrm>
            <a:off x="633607" y="5577857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2" name="TextBox 65">
            <a:extLst>
              <a:ext uri="{FF2B5EF4-FFF2-40B4-BE49-F238E27FC236}">
                <a16:creationId xmlns:a16="http://schemas.microsoft.com/office/drawing/2014/main" id="{D8CC8B90-F76B-498B-AAB3-D0DF0960701A}"/>
              </a:ext>
            </a:extLst>
          </p:cNvPr>
          <p:cNvSpPr txBox="1"/>
          <p:nvPr/>
        </p:nvSpPr>
        <p:spPr>
          <a:xfrm>
            <a:off x="2365393" y="5577857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3" name="TextBox 65">
            <a:extLst>
              <a:ext uri="{FF2B5EF4-FFF2-40B4-BE49-F238E27FC236}">
                <a16:creationId xmlns:a16="http://schemas.microsoft.com/office/drawing/2014/main" id="{1DC96AF4-0DBF-4EE5-918E-EA1147B2B9DC}"/>
              </a:ext>
            </a:extLst>
          </p:cNvPr>
          <p:cNvSpPr txBox="1"/>
          <p:nvPr/>
        </p:nvSpPr>
        <p:spPr>
          <a:xfrm>
            <a:off x="4126684" y="5577857"/>
            <a:ext cx="60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8F326EF9-B980-4CB1-882E-3CDBE17ED100}"/>
              </a:ext>
            </a:extLst>
          </p:cNvPr>
          <p:cNvSpPr txBox="1"/>
          <p:nvPr/>
        </p:nvSpPr>
        <p:spPr>
          <a:xfrm>
            <a:off x="5703103" y="5577857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BD3DCEDB-DA7C-417D-8313-AFFD4B496C77}"/>
              </a:ext>
            </a:extLst>
          </p:cNvPr>
          <p:cNvSpPr txBox="1"/>
          <p:nvPr/>
        </p:nvSpPr>
        <p:spPr>
          <a:xfrm>
            <a:off x="7459473" y="556863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54243E-E392-406D-87EA-EBBA6F200A53}"/>
              </a:ext>
            </a:extLst>
          </p:cNvPr>
          <p:cNvSpPr txBox="1"/>
          <p:nvPr/>
        </p:nvSpPr>
        <p:spPr>
          <a:xfrm>
            <a:off x="9198514" y="5577863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7" name="TextBox 65">
            <a:extLst>
              <a:ext uri="{FF2B5EF4-FFF2-40B4-BE49-F238E27FC236}">
                <a16:creationId xmlns:a16="http://schemas.microsoft.com/office/drawing/2014/main" id="{64E6EE18-1EC0-42EC-B96D-95FFB3060062}"/>
              </a:ext>
            </a:extLst>
          </p:cNvPr>
          <p:cNvSpPr txBox="1"/>
          <p:nvPr/>
        </p:nvSpPr>
        <p:spPr>
          <a:xfrm>
            <a:off x="10924577" y="554546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8" name="TextBox 65">
            <a:extLst>
              <a:ext uri="{FF2B5EF4-FFF2-40B4-BE49-F238E27FC236}">
                <a16:creationId xmlns:a16="http://schemas.microsoft.com/office/drawing/2014/main" id="{736EB356-4EA0-42E1-9115-45A01B9AD565}"/>
              </a:ext>
            </a:extLst>
          </p:cNvPr>
          <p:cNvSpPr txBox="1"/>
          <p:nvPr/>
        </p:nvSpPr>
        <p:spPr>
          <a:xfrm>
            <a:off x="630407" y="3406992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Head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9" name="TextBox 65">
            <a:extLst>
              <a:ext uri="{FF2B5EF4-FFF2-40B4-BE49-F238E27FC236}">
                <a16:creationId xmlns:a16="http://schemas.microsoft.com/office/drawing/2014/main" id="{16EBBF81-62AE-4AC6-9E77-6A2C48924E06}"/>
              </a:ext>
            </a:extLst>
          </p:cNvPr>
          <p:cNvSpPr txBox="1"/>
          <p:nvPr/>
        </p:nvSpPr>
        <p:spPr>
          <a:xfrm>
            <a:off x="2333184" y="3406992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Neck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0" name="TextBox 65">
            <a:extLst>
              <a:ext uri="{FF2B5EF4-FFF2-40B4-BE49-F238E27FC236}">
                <a16:creationId xmlns:a16="http://schemas.microsoft.com/office/drawing/2014/main" id="{45605CF0-A304-4B65-943F-8D7DE1B20196}"/>
              </a:ext>
            </a:extLst>
          </p:cNvPr>
          <p:cNvSpPr txBox="1"/>
          <p:nvPr/>
        </p:nvSpPr>
        <p:spPr>
          <a:xfrm>
            <a:off x="3759372" y="3406992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1" name="TextBox 65">
            <a:extLst>
              <a:ext uri="{FF2B5EF4-FFF2-40B4-BE49-F238E27FC236}">
                <a16:creationId xmlns:a16="http://schemas.microsoft.com/office/drawing/2014/main" id="{6FA9F4D2-9785-4BCA-8E85-A6036AF16223}"/>
              </a:ext>
            </a:extLst>
          </p:cNvPr>
          <p:cNvSpPr txBox="1"/>
          <p:nvPr/>
        </p:nvSpPr>
        <p:spPr>
          <a:xfrm>
            <a:off x="5585207" y="340699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2" name="TextBox 65">
            <a:extLst>
              <a:ext uri="{FF2B5EF4-FFF2-40B4-BE49-F238E27FC236}">
                <a16:creationId xmlns:a16="http://schemas.microsoft.com/office/drawing/2014/main" id="{5437C9B2-A482-41FE-97CC-CA094ED89E0B}"/>
              </a:ext>
            </a:extLst>
          </p:cNvPr>
          <p:cNvSpPr txBox="1"/>
          <p:nvPr/>
        </p:nvSpPr>
        <p:spPr>
          <a:xfrm>
            <a:off x="7413866" y="3397772"/>
            <a:ext cx="883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3" name="TextBox 65">
            <a:extLst>
              <a:ext uri="{FF2B5EF4-FFF2-40B4-BE49-F238E27FC236}">
                <a16:creationId xmlns:a16="http://schemas.microsoft.com/office/drawing/2014/main" id="{B60A6FD5-1D7F-434E-A96B-DADFA21B8BF2}"/>
              </a:ext>
            </a:extLst>
          </p:cNvPr>
          <p:cNvSpPr txBox="1"/>
          <p:nvPr/>
        </p:nvSpPr>
        <p:spPr>
          <a:xfrm>
            <a:off x="9138480" y="3406998"/>
            <a:ext cx="86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4" name="TextBox 65">
            <a:extLst>
              <a:ext uri="{FF2B5EF4-FFF2-40B4-BE49-F238E27FC236}">
                <a16:creationId xmlns:a16="http://schemas.microsoft.com/office/drawing/2014/main" id="{10D9668D-193A-4446-BBA2-CB0D4374490B}"/>
              </a:ext>
            </a:extLst>
          </p:cNvPr>
          <p:cNvSpPr txBox="1"/>
          <p:nvPr/>
        </p:nvSpPr>
        <p:spPr>
          <a:xfrm>
            <a:off x="10969614" y="337459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6C88067-A7A4-476B-B343-D74468D79272}"/>
              </a:ext>
            </a:extLst>
          </p:cNvPr>
          <p:cNvSpPr/>
          <p:nvPr/>
        </p:nvSpPr>
        <p:spPr>
          <a:xfrm>
            <a:off x="4317002" y="5994240"/>
            <a:ext cx="417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ITOP front-view body dataset.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C6390B2-DA86-4710-96ED-07DF6CEECF8D}"/>
              </a:ext>
            </a:extLst>
          </p:cNvPr>
          <p:cNvSpPr/>
          <p:nvPr/>
        </p:nvSpPr>
        <p:spPr>
          <a:xfrm>
            <a:off x="459794" y="701975"/>
            <a:ext cx="4253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Input original depth image;</a:t>
            </a:r>
          </a:p>
        </p:txBody>
      </p:sp>
    </p:spTree>
    <p:extLst>
      <p:ext uri="{BB962C8B-B14F-4D97-AF65-F5344CB8AC3E}">
        <p14:creationId xmlns:p14="http://schemas.microsoft.com/office/powerpoint/2010/main" val="45100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5">
            <a:extLst>
              <a:ext uri="{FF2B5EF4-FFF2-40B4-BE49-F238E27FC236}">
                <a16:creationId xmlns:a16="http://schemas.microsoft.com/office/drawing/2014/main" id="{80528139-BA5A-4EA3-82E1-83C24A505732}"/>
              </a:ext>
            </a:extLst>
          </p:cNvPr>
          <p:cNvSpPr txBox="1"/>
          <p:nvPr/>
        </p:nvSpPr>
        <p:spPr>
          <a:xfrm>
            <a:off x="633607" y="5577857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2" name="TextBox 65">
            <a:extLst>
              <a:ext uri="{FF2B5EF4-FFF2-40B4-BE49-F238E27FC236}">
                <a16:creationId xmlns:a16="http://schemas.microsoft.com/office/drawing/2014/main" id="{D8CC8B90-F76B-498B-AAB3-D0DF0960701A}"/>
              </a:ext>
            </a:extLst>
          </p:cNvPr>
          <p:cNvSpPr txBox="1"/>
          <p:nvPr/>
        </p:nvSpPr>
        <p:spPr>
          <a:xfrm>
            <a:off x="2365393" y="5577857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3" name="TextBox 65">
            <a:extLst>
              <a:ext uri="{FF2B5EF4-FFF2-40B4-BE49-F238E27FC236}">
                <a16:creationId xmlns:a16="http://schemas.microsoft.com/office/drawing/2014/main" id="{1DC96AF4-0DBF-4EE5-918E-EA1147B2B9DC}"/>
              </a:ext>
            </a:extLst>
          </p:cNvPr>
          <p:cNvSpPr txBox="1"/>
          <p:nvPr/>
        </p:nvSpPr>
        <p:spPr>
          <a:xfrm>
            <a:off x="4126684" y="5577857"/>
            <a:ext cx="60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8F326EF9-B980-4CB1-882E-3CDBE17ED100}"/>
              </a:ext>
            </a:extLst>
          </p:cNvPr>
          <p:cNvSpPr txBox="1"/>
          <p:nvPr/>
        </p:nvSpPr>
        <p:spPr>
          <a:xfrm>
            <a:off x="5703103" y="5577857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BD3DCEDB-DA7C-417D-8313-AFFD4B496C77}"/>
              </a:ext>
            </a:extLst>
          </p:cNvPr>
          <p:cNvSpPr txBox="1"/>
          <p:nvPr/>
        </p:nvSpPr>
        <p:spPr>
          <a:xfrm>
            <a:off x="7459473" y="556863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54243E-E392-406D-87EA-EBBA6F200A53}"/>
              </a:ext>
            </a:extLst>
          </p:cNvPr>
          <p:cNvSpPr txBox="1"/>
          <p:nvPr/>
        </p:nvSpPr>
        <p:spPr>
          <a:xfrm>
            <a:off x="9198514" y="5577863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7" name="TextBox 65">
            <a:extLst>
              <a:ext uri="{FF2B5EF4-FFF2-40B4-BE49-F238E27FC236}">
                <a16:creationId xmlns:a16="http://schemas.microsoft.com/office/drawing/2014/main" id="{64E6EE18-1EC0-42EC-B96D-95FFB3060062}"/>
              </a:ext>
            </a:extLst>
          </p:cNvPr>
          <p:cNvSpPr txBox="1"/>
          <p:nvPr/>
        </p:nvSpPr>
        <p:spPr>
          <a:xfrm>
            <a:off x="10924577" y="554546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979D9C-6B00-42CF-8A15-17FB5422F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EF32169-6AC6-4DEB-B0AD-2AD203352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CB7490F-6B5E-4BA5-B9AA-CE1C41591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FA9761D-E350-4730-ABA8-7C09D26F8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F6B5F37-25D1-43D6-9A54-F3898D2AE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1769CE2-76CC-4442-80D5-C23A063C79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4D8DE8B-BBB7-4340-B9B3-2725C6C6E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82CB5E2-5332-40C4-B9DC-278F95FC3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C7BF47F-C839-405B-8480-ADDBA6716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D2A18D3-451E-4A93-8C13-9066F9652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E0FA21F-0032-4A25-8F8A-76D8003DF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0022BE47-B170-4986-B7A9-CE72CE186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57DA01C-9EE0-4FD8-9022-084E2EB27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DFB45761-7768-414A-891B-79610167E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72" name="TextBox 65">
            <a:extLst>
              <a:ext uri="{FF2B5EF4-FFF2-40B4-BE49-F238E27FC236}">
                <a16:creationId xmlns:a16="http://schemas.microsoft.com/office/drawing/2014/main" id="{71F3E7D8-B844-4EF2-867B-B44594A12EBE}"/>
              </a:ext>
            </a:extLst>
          </p:cNvPr>
          <p:cNvSpPr txBox="1"/>
          <p:nvPr/>
        </p:nvSpPr>
        <p:spPr>
          <a:xfrm>
            <a:off x="630407" y="3406992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Head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3" name="TextBox 65">
            <a:extLst>
              <a:ext uri="{FF2B5EF4-FFF2-40B4-BE49-F238E27FC236}">
                <a16:creationId xmlns:a16="http://schemas.microsoft.com/office/drawing/2014/main" id="{78FFBECC-A18E-48E3-8DBD-C511D0F094BA}"/>
              </a:ext>
            </a:extLst>
          </p:cNvPr>
          <p:cNvSpPr txBox="1"/>
          <p:nvPr/>
        </p:nvSpPr>
        <p:spPr>
          <a:xfrm>
            <a:off x="2333184" y="3406992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Neck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4" name="TextBox 65">
            <a:extLst>
              <a:ext uri="{FF2B5EF4-FFF2-40B4-BE49-F238E27FC236}">
                <a16:creationId xmlns:a16="http://schemas.microsoft.com/office/drawing/2014/main" id="{180066AC-3C8C-4E00-96F1-EEF91F971185}"/>
              </a:ext>
            </a:extLst>
          </p:cNvPr>
          <p:cNvSpPr txBox="1"/>
          <p:nvPr/>
        </p:nvSpPr>
        <p:spPr>
          <a:xfrm>
            <a:off x="3759372" y="3406992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5" name="TextBox 65">
            <a:extLst>
              <a:ext uri="{FF2B5EF4-FFF2-40B4-BE49-F238E27FC236}">
                <a16:creationId xmlns:a16="http://schemas.microsoft.com/office/drawing/2014/main" id="{AE358A3F-A8A1-4813-8728-F48F85ACF8F6}"/>
              </a:ext>
            </a:extLst>
          </p:cNvPr>
          <p:cNvSpPr txBox="1"/>
          <p:nvPr/>
        </p:nvSpPr>
        <p:spPr>
          <a:xfrm>
            <a:off x="5585207" y="340699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6" name="TextBox 65">
            <a:extLst>
              <a:ext uri="{FF2B5EF4-FFF2-40B4-BE49-F238E27FC236}">
                <a16:creationId xmlns:a16="http://schemas.microsoft.com/office/drawing/2014/main" id="{CC91222E-7D85-44C0-907E-277A99644741}"/>
              </a:ext>
            </a:extLst>
          </p:cNvPr>
          <p:cNvSpPr txBox="1"/>
          <p:nvPr/>
        </p:nvSpPr>
        <p:spPr>
          <a:xfrm>
            <a:off x="7413866" y="3397772"/>
            <a:ext cx="883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7" name="TextBox 65">
            <a:extLst>
              <a:ext uri="{FF2B5EF4-FFF2-40B4-BE49-F238E27FC236}">
                <a16:creationId xmlns:a16="http://schemas.microsoft.com/office/drawing/2014/main" id="{FC6F0000-33FB-408E-A5C1-87376AA2A68D}"/>
              </a:ext>
            </a:extLst>
          </p:cNvPr>
          <p:cNvSpPr txBox="1"/>
          <p:nvPr/>
        </p:nvSpPr>
        <p:spPr>
          <a:xfrm>
            <a:off x="9138480" y="3406998"/>
            <a:ext cx="86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78" name="TextBox 65">
            <a:extLst>
              <a:ext uri="{FF2B5EF4-FFF2-40B4-BE49-F238E27FC236}">
                <a16:creationId xmlns:a16="http://schemas.microsoft.com/office/drawing/2014/main" id="{2E413A3E-B818-43F5-B45D-961526ADA7FD}"/>
              </a:ext>
            </a:extLst>
          </p:cNvPr>
          <p:cNvSpPr txBox="1"/>
          <p:nvPr/>
        </p:nvSpPr>
        <p:spPr>
          <a:xfrm>
            <a:off x="10969614" y="337459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071DDF-6DBC-4903-9071-BD5890E0823B}"/>
              </a:ext>
            </a:extLst>
          </p:cNvPr>
          <p:cNvSpPr/>
          <p:nvPr/>
        </p:nvSpPr>
        <p:spPr>
          <a:xfrm>
            <a:off x="4317002" y="5994240"/>
            <a:ext cx="417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ITOP front-view body dataset.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7644460-D990-46C2-9D0E-074A6D3C4CCD}"/>
              </a:ext>
            </a:extLst>
          </p:cNvPr>
          <p:cNvSpPr/>
          <p:nvPr/>
        </p:nvSpPr>
        <p:spPr>
          <a:xfrm>
            <a:off x="459794" y="701975"/>
            <a:ext cx="6054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Densely set anchor points on depth image;</a:t>
            </a:r>
          </a:p>
        </p:txBody>
      </p:sp>
    </p:spTree>
    <p:extLst>
      <p:ext uri="{BB962C8B-B14F-4D97-AF65-F5344CB8AC3E}">
        <p14:creationId xmlns:p14="http://schemas.microsoft.com/office/powerpoint/2010/main" val="6401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5">
            <a:extLst>
              <a:ext uri="{FF2B5EF4-FFF2-40B4-BE49-F238E27FC236}">
                <a16:creationId xmlns:a16="http://schemas.microsoft.com/office/drawing/2014/main" id="{625464C3-FE73-41A1-857C-0E6210F54307}"/>
              </a:ext>
            </a:extLst>
          </p:cNvPr>
          <p:cNvSpPr txBox="1"/>
          <p:nvPr/>
        </p:nvSpPr>
        <p:spPr>
          <a:xfrm>
            <a:off x="630407" y="3406992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Head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4" name="TextBox 65">
            <a:extLst>
              <a:ext uri="{FF2B5EF4-FFF2-40B4-BE49-F238E27FC236}">
                <a16:creationId xmlns:a16="http://schemas.microsoft.com/office/drawing/2014/main" id="{E5089870-963C-490F-8B1A-4B4091080257}"/>
              </a:ext>
            </a:extLst>
          </p:cNvPr>
          <p:cNvSpPr txBox="1"/>
          <p:nvPr/>
        </p:nvSpPr>
        <p:spPr>
          <a:xfrm>
            <a:off x="2333184" y="3406992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Neck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5" name="TextBox 65">
            <a:extLst>
              <a:ext uri="{FF2B5EF4-FFF2-40B4-BE49-F238E27FC236}">
                <a16:creationId xmlns:a16="http://schemas.microsoft.com/office/drawing/2014/main" id="{D66C1C5F-69DF-4EE8-A360-D1A625C11D6A}"/>
              </a:ext>
            </a:extLst>
          </p:cNvPr>
          <p:cNvSpPr txBox="1"/>
          <p:nvPr/>
        </p:nvSpPr>
        <p:spPr>
          <a:xfrm>
            <a:off x="3759372" y="3406992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7" name="TextBox 65">
            <a:extLst>
              <a:ext uri="{FF2B5EF4-FFF2-40B4-BE49-F238E27FC236}">
                <a16:creationId xmlns:a16="http://schemas.microsoft.com/office/drawing/2014/main" id="{C92E95D5-CB82-49E5-886E-B33863B1E134}"/>
              </a:ext>
            </a:extLst>
          </p:cNvPr>
          <p:cNvSpPr txBox="1"/>
          <p:nvPr/>
        </p:nvSpPr>
        <p:spPr>
          <a:xfrm>
            <a:off x="5585207" y="340699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8" name="TextBox 65">
            <a:extLst>
              <a:ext uri="{FF2B5EF4-FFF2-40B4-BE49-F238E27FC236}">
                <a16:creationId xmlns:a16="http://schemas.microsoft.com/office/drawing/2014/main" id="{21367037-54F6-4551-A4B0-779155FED375}"/>
              </a:ext>
            </a:extLst>
          </p:cNvPr>
          <p:cNvSpPr txBox="1"/>
          <p:nvPr/>
        </p:nvSpPr>
        <p:spPr>
          <a:xfrm>
            <a:off x="7413866" y="3397772"/>
            <a:ext cx="883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9" name="TextBox 65">
            <a:extLst>
              <a:ext uri="{FF2B5EF4-FFF2-40B4-BE49-F238E27FC236}">
                <a16:creationId xmlns:a16="http://schemas.microsoft.com/office/drawing/2014/main" id="{94980C8C-1952-466D-B2C6-4B325FDE6924}"/>
              </a:ext>
            </a:extLst>
          </p:cNvPr>
          <p:cNvSpPr txBox="1"/>
          <p:nvPr/>
        </p:nvSpPr>
        <p:spPr>
          <a:xfrm>
            <a:off x="9138480" y="3406998"/>
            <a:ext cx="86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0" name="TextBox 65">
            <a:extLst>
              <a:ext uri="{FF2B5EF4-FFF2-40B4-BE49-F238E27FC236}">
                <a16:creationId xmlns:a16="http://schemas.microsoft.com/office/drawing/2014/main" id="{C638D5B7-4A4E-408F-A9E6-0A7531ACD5D2}"/>
              </a:ext>
            </a:extLst>
          </p:cNvPr>
          <p:cNvSpPr txBox="1"/>
          <p:nvPr/>
        </p:nvSpPr>
        <p:spPr>
          <a:xfrm>
            <a:off x="10969614" y="337459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1" name="TextBox 65">
            <a:extLst>
              <a:ext uri="{FF2B5EF4-FFF2-40B4-BE49-F238E27FC236}">
                <a16:creationId xmlns:a16="http://schemas.microsoft.com/office/drawing/2014/main" id="{80528139-BA5A-4EA3-82E1-83C24A505732}"/>
              </a:ext>
            </a:extLst>
          </p:cNvPr>
          <p:cNvSpPr txBox="1"/>
          <p:nvPr/>
        </p:nvSpPr>
        <p:spPr>
          <a:xfrm>
            <a:off x="633607" y="5577857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2" name="TextBox 65">
            <a:extLst>
              <a:ext uri="{FF2B5EF4-FFF2-40B4-BE49-F238E27FC236}">
                <a16:creationId xmlns:a16="http://schemas.microsoft.com/office/drawing/2014/main" id="{D8CC8B90-F76B-498B-AAB3-D0DF0960701A}"/>
              </a:ext>
            </a:extLst>
          </p:cNvPr>
          <p:cNvSpPr txBox="1"/>
          <p:nvPr/>
        </p:nvSpPr>
        <p:spPr>
          <a:xfrm>
            <a:off x="2365393" y="5577857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3" name="TextBox 65">
            <a:extLst>
              <a:ext uri="{FF2B5EF4-FFF2-40B4-BE49-F238E27FC236}">
                <a16:creationId xmlns:a16="http://schemas.microsoft.com/office/drawing/2014/main" id="{1DC96AF4-0DBF-4EE5-918E-EA1147B2B9DC}"/>
              </a:ext>
            </a:extLst>
          </p:cNvPr>
          <p:cNvSpPr txBox="1"/>
          <p:nvPr/>
        </p:nvSpPr>
        <p:spPr>
          <a:xfrm>
            <a:off x="4126684" y="5577857"/>
            <a:ext cx="60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8F326EF9-B980-4CB1-882E-3CDBE17ED100}"/>
              </a:ext>
            </a:extLst>
          </p:cNvPr>
          <p:cNvSpPr txBox="1"/>
          <p:nvPr/>
        </p:nvSpPr>
        <p:spPr>
          <a:xfrm>
            <a:off x="5703103" y="5577857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BD3DCEDB-DA7C-417D-8313-AFFD4B496C77}"/>
              </a:ext>
            </a:extLst>
          </p:cNvPr>
          <p:cNvSpPr txBox="1"/>
          <p:nvPr/>
        </p:nvSpPr>
        <p:spPr>
          <a:xfrm>
            <a:off x="7459473" y="556863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54243E-E392-406D-87EA-EBBA6F200A53}"/>
              </a:ext>
            </a:extLst>
          </p:cNvPr>
          <p:cNvSpPr txBox="1"/>
          <p:nvPr/>
        </p:nvSpPr>
        <p:spPr>
          <a:xfrm>
            <a:off x="9198514" y="5577863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7" name="TextBox 65">
            <a:extLst>
              <a:ext uri="{FF2B5EF4-FFF2-40B4-BE49-F238E27FC236}">
                <a16:creationId xmlns:a16="http://schemas.microsoft.com/office/drawing/2014/main" id="{64E6EE18-1EC0-42EC-B96D-95FFB3060062}"/>
              </a:ext>
            </a:extLst>
          </p:cNvPr>
          <p:cNvSpPr txBox="1"/>
          <p:nvPr/>
        </p:nvSpPr>
        <p:spPr>
          <a:xfrm>
            <a:off x="10924577" y="554546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26299-78C7-428F-B0A3-F41298D45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7C01F3-8A8C-4843-90BE-6CF118961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8F5193-1602-4DA1-AFA4-BB87420665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5A46A8-46BF-46B1-A643-5213899C65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E8C8FB-2CAB-4BA5-8682-EE2F9169E9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5F9280-6729-4F63-8B4D-C60928A797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88E8F9-C24F-454B-A4FB-420632833A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BCD20-430D-4DF7-8477-CECA4BD683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B7D3E71-7BCA-4569-883A-F262FA3EC0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F63DC4-544C-41D2-A33D-C712B28E0B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059746-0380-4A44-8155-A453A48BD66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BF0C46A-5F60-4B34-8048-921A008D86E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7348D57-52BB-4531-8C52-6CA57E52B3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1D22D4D-B76E-4DB9-A808-8854F51343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EA1CD998-3CD3-4219-A776-2EDD6E4BFA59}"/>
              </a:ext>
            </a:extLst>
          </p:cNvPr>
          <p:cNvSpPr/>
          <p:nvPr/>
        </p:nvSpPr>
        <p:spPr>
          <a:xfrm>
            <a:off x="4317002" y="5994240"/>
            <a:ext cx="417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ITOP front-view body dataset.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B86C85A-901E-4C1A-A4B5-A1C25378D526}"/>
              </a:ext>
            </a:extLst>
          </p:cNvPr>
          <p:cNvSpPr/>
          <p:nvPr/>
        </p:nvSpPr>
        <p:spPr>
          <a:xfrm>
            <a:off x="459794" y="701975"/>
            <a:ext cx="525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Discover informative anchor points;</a:t>
            </a:r>
          </a:p>
        </p:txBody>
      </p:sp>
    </p:spTree>
    <p:extLst>
      <p:ext uri="{BB962C8B-B14F-4D97-AF65-F5344CB8AC3E}">
        <p14:creationId xmlns:p14="http://schemas.microsoft.com/office/powerpoint/2010/main" val="23362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548197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Introduction: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186566" y="1142777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Previous </a:t>
            </a:r>
            <a:r>
              <a:rPr lang="en-US" altLang="zh-CN" sz="2000" dirty="0" err="1">
                <a:latin typeface="Adobe Caslon Pro Bold" panose="0205070206050A020403" pitchFamily="18" charset="0"/>
                <a:ea typeface="微软雅黑" pitchFamily="34" charset="-122"/>
              </a:rPr>
              <a:t>SoTA</a:t>
            </a: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(3D pose estimation methods):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181DDA-3ACB-4201-B908-935D42D39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0"/>
          <a:stretch/>
        </p:blipFill>
        <p:spPr>
          <a:xfrm>
            <a:off x="1917668" y="1410587"/>
            <a:ext cx="8040912" cy="2319028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A95A6228-D7C7-4B59-AF64-BDB964FF434A}"/>
              </a:ext>
            </a:extLst>
          </p:cNvPr>
          <p:cNvSpPr txBox="1"/>
          <p:nvPr/>
        </p:nvSpPr>
        <p:spPr>
          <a:xfrm>
            <a:off x="923401" y="1845402"/>
            <a:ext cx="125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V2V [2]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5A6FBD-8F4F-4462-8DB1-15C5D185F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1"/>
          <a:stretch/>
        </p:blipFill>
        <p:spPr>
          <a:xfrm>
            <a:off x="1668227" y="3861503"/>
            <a:ext cx="9679134" cy="2165490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6BC92BCD-A27C-419E-90EC-1C9B6B983FE5}"/>
              </a:ext>
            </a:extLst>
          </p:cNvPr>
          <p:cNvSpPr txBox="1"/>
          <p:nvPr/>
        </p:nvSpPr>
        <p:spPr>
          <a:xfrm>
            <a:off x="541630" y="4127445"/>
            <a:ext cx="226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dobe Caslon Pro Bold" panose="0205070206050A020403" pitchFamily="18" charset="0"/>
                <a:ea typeface="微软雅黑" pitchFamily="34" charset="-122"/>
              </a:rPr>
              <a:t>HandPointNet</a:t>
            </a: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[3]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91ECB0-E4DB-4C7F-83C1-956B26D795A6}"/>
              </a:ext>
            </a:extLst>
          </p:cNvPr>
          <p:cNvSpPr/>
          <p:nvPr/>
        </p:nvSpPr>
        <p:spPr>
          <a:xfrm>
            <a:off x="2809662" y="6255599"/>
            <a:ext cx="9456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dobe Caslon Pro Bold" panose="0205070206050A020403" pitchFamily="18" charset="0"/>
                <a:ea typeface="微软雅黑" pitchFamily="34" charset="-122"/>
              </a:rPr>
              <a:t>[2] V2v-posenet: Voxel-to-voxel prediction network for accurate 3d hand and human pose estimation from a single depth map.</a:t>
            </a:r>
            <a:endParaRPr lang="zh-CN" altLang="en-US" sz="1400" dirty="0">
              <a:latin typeface="Adobe Caslon Pro Bold" panose="0205070206050A020403" pitchFamily="18" charset="0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0EE296-DB8D-4679-BF80-B9EE36D2E196}"/>
              </a:ext>
            </a:extLst>
          </p:cNvPr>
          <p:cNvSpPr/>
          <p:nvPr/>
        </p:nvSpPr>
        <p:spPr>
          <a:xfrm>
            <a:off x="2809662" y="6498368"/>
            <a:ext cx="8898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dobe Caslon Pro Bold" panose="0205070206050A020403" pitchFamily="18" charset="0"/>
                <a:ea typeface="微软雅黑" pitchFamily="34" charset="-122"/>
              </a:rPr>
              <a:t>[3] Hand </a:t>
            </a:r>
            <a:r>
              <a:rPr lang="en-US" altLang="zh-CN" sz="1400" dirty="0" err="1">
                <a:latin typeface="Adobe Caslon Pro Bold" panose="0205070206050A020403" pitchFamily="18" charset="0"/>
                <a:ea typeface="微软雅黑" pitchFamily="34" charset="-122"/>
              </a:rPr>
              <a:t>pointnet</a:t>
            </a:r>
            <a:r>
              <a:rPr lang="en-US" altLang="zh-CN" sz="1400" dirty="0">
                <a:latin typeface="Adobe Caslon Pro Bold" panose="0205070206050A020403" pitchFamily="18" charset="0"/>
                <a:ea typeface="微软雅黑" pitchFamily="34" charset="-122"/>
              </a:rPr>
              <a:t>: 3d hand pose estimation using point sets.</a:t>
            </a:r>
            <a:endParaRPr lang="zh-CN" altLang="en-US" sz="1400" dirty="0">
              <a:latin typeface="Adobe Caslon Pro Bold" panose="0205070206050A020403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9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5">
            <a:extLst>
              <a:ext uri="{FF2B5EF4-FFF2-40B4-BE49-F238E27FC236}">
                <a16:creationId xmlns:a16="http://schemas.microsoft.com/office/drawing/2014/main" id="{625464C3-FE73-41A1-857C-0E6210F54307}"/>
              </a:ext>
            </a:extLst>
          </p:cNvPr>
          <p:cNvSpPr txBox="1"/>
          <p:nvPr/>
        </p:nvSpPr>
        <p:spPr>
          <a:xfrm>
            <a:off x="630407" y="3406992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Head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4" name="TextBox 65">
            <a:extLst>
              <a:ext uri="{FF2B5EF4-FFF2-40B4-BE49-F238E27FC236}">
                <a16:creationId xmlns:a16="http://schemas.microsoft.com/office/drawing/2014/main" id="{E5089870-963C-490F-8B1A-4B4091080257}"/>
              </a:ext>
            </a:extLst>
          </p:cNvPr>
          <p:cNvSpPr txBox="1"/>
          <p:nvPr/>
        </p:nvSpPr>
        <p:spPr>
          <a:xfrm>
            <a:off x="2333184" y="3406992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Bahnschrift SemiBold" pitchFamily="34" charset="0"/>
                <a:ea typeface="MS PGothic" pitchFamily="34" charset="-128"/>
              </a:rPr>
              <a:t>Neck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5" name="TextBox 65">
            <a:extLst>
              <a:ext uri="{FF2B5EF4-FFF2-40B4-BE49-F238E27FC236}">
                <a16:creationId xmlns:a16="http://schemas.microsoft.com/office/drawing/2014/main" id="{D66C1C5F-69DF-4EE8-A360-D1A625C11D6A}"/>
              </a:ext>
            </a:extLst>
          </p:cNvPr>
          <p:cNvSpPr txBox="1"/>
          <p:nvPr/>
        </p:nvSpPr>
        <p:spPr>
          <a:xfrm>
            <a:off x="3759372" y="3406992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7" name="TextBox 65">
            <a:extLst>
              <a:ext uri="{FF2B5EF4-FFF2-40B4-BE49-F238E27FC236}">
                <a16:creationId xmlns:a16="http://schemas.microsoft.com/office/drawing/2014/main" id="{C92E95D5-CB82-49E5-886E-B33863B1E134}"/>
              </a:ext>
            </a:extLst>
          </p:cNvPr>
          <p:cNvSpPr txBox="1"/>
          <p:nvPr/>
        </p:nvSpPr>
        <p:spPr>
          <a:xfrm>
            <a:off x="5585207" y="340699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LShoulder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8" name="TextBox 65">
            <a:extLst>
              <a:ext uri="{FF2B5EF4-FFF2-40B4-BE49-F238E27FC236}">
                <a16:creationId xmlns:a16="http://schemas.microsoft.com/office/drawing/2014/main" id="{21367037-54F6-4551-A4B0-779155FED375}"/>
              </a:ext>
            </a:extLst>
          </p:cNvPr>
          <p:cNvSpPr txBox="1"/>
          <p:nvPr/>
        </p:nvSpPr>
        <p:spPr>
          <a:xfrm>
            <a:off x="7413866" y="3397772"/>
            <a:ext cx="883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59" name="TextBox 65">
            <a:extLst>
              <a:ext uri="{FF2B5EF4-FFF2-40B4-BE49-F238E27FC236}">
                <a16:creationId xmlns:a16="http://schemas.microsoft.com/office/drawing/2014/main" id="{94980C8C-1952-466D-B2C6-4B325FDE6924}"/>
              </a:ext>
            </a:extLst>
          </p:cNvPr>
          <p:cNvSpPr txBox="1"/>
          <p:nvPr/>
        </p:nvSpPr>
        <p:spPr>
          <a:xfrm>
            <a:off x="9138480" y="3406998"/>
            <a:ext cx="86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LElbow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0" name="TextBox 65">
            <a:extLst>
              <a:ext uri="{FF2B5EF4-FFF2-40B4-BE49-F238E27FC236}">
                <a16:creationId xmlns:a16="http://schemas.microsoft.com/office/drawing/2014/main" id="{C638D5B7-4A4E-408F-A9E6-0A7531ACD5D2}"/>
              </a:ext>
            </a:extLst>
          </p:cNvPr>
          <p:cNvSpPr txBox="1"/>
          <p:nvPr/>
        </p:nvSpPr>
        <p:spPr>
          <a:xfrm>
            <a:off x="10969614" y="337459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1" name="TextBox 65">
            <a:extLst>
              <a:ext uri="{FF2B5EF4-FFF2-40B4-BE49-F238E27FC236}">
                <a16:creationId xmlns:a16="http://schemas.microsoft.com/office/drawing/2014/main" id="{80528139-BA5A-4EA3-82E1-83C24A505732}"/>
              </a:ext>
            </a:extLst>
          </p:cNvPr>
          <p:cNvSpPr txBox="1"/>
          <p:nvPr/>
        </p:nvSpPr>
        <p:spPr>
          <a:xfrm>
            <a:off x="633607" y="5577857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LHand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2" name="TextBox 65">
            <a:extLst>
              <a:ext uri="{FF2B5EF4-FFF2-40B4-BE49-F238E27FC236}">
                <a16:creationId xmlns:a16="http://schemas.microsoft.com/office/drawing/2014/main" id="{D8CC8B90-F76B-498B-AAB3-D0DF0960701A}"/>
              </a:ext>
            </a:extLst>
          </p:cNvPr>
          <p:cNvSpPr txBox="1"/>
          <p:nvPr/>
        </p:nvSpPr>
        <p:spPr>
          <a:xfrm>
            <a:off x="2365393" y="5577857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3" name="TextBox 65">
            <a:extLst>
              <a:ext uri="{FF2B5EF4-FFF2-40B4-BE49-F238E27FC236}">
                <a16:creationId xmlns:a16="http://schemas.microsoft.com/office/drawing/2014/main" id="{1DC96AF4-0DBF-4EE5-918E-EA1147B2B9DC}"/>
              </a:ext>
            </a:extLst>
          </p:cNvPr>
          <p:cNvSpPr txBox="1"/>
          <p:nvPr/>
        </p:nvSpPr>
        <p:spPr>
          <a:xfrm>
            <a:off x="4126684" y="5577857"/>
            <a:ext cx="60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LHip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8F326EF9-B980-4CB1-882E-3CDBE17ED100}"/>
              </a:ext>
            </a:extLst>
          </p:cNvPr>
          <p:cNvSpPr txBox="1"/>
          <p:nvPr/>
        </p:nvSpPr>
        <p:spPr>
          <a:xfrm>
            <a:off x="5703103" y="5577857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BD3DCEDB-DA7C-417D-8313-AFFD4B496C77}"/>
              </a:ext>
            </a:extLst>
          </p:cNvPr>
          <p:cNvSpPr txBox="1"/>
          <p:nvPr/>
        </p:nvSpPr>
        <p:spPr>
          <a:xfrm>
            <a:off x="7459473" y="556863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LKnee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54243E-E392-406D-87EA-EBBA6F200A53}"/>
              </a:ext>
            </a:extLst>
          </p:cNvPr>
          <p:cNvSpPr txBox="1"/>
          <p:nvPr/>
        </p:nvSpPr>
        <p:spPr>
          <a:xfrm>
            <a:off x="9198514" y="5577863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RFoot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sp>
        <p:nvSpPr>
          <p:cNvPr id="67" name="TextBox 65">
            <a:extLst>
              <a:ext uri="{FF2B5EF4-FFF2-40B4-BE49-F238E27FC236}">
                <a16:creationId xmlns:a16="http://schemas.microsoft.com/office/drawing/2014/main" id="{64E6EE18-1EC0-42EC-B96D-95FFB3060062}"/>
              </a:ext>
            </a:extLst>
          </p:cNvPr>
          <p:cNvSpPr txBox="1"/>
          <p:nvPr/>
        </p:nvSpPr>
        <p:spPr>
          <a:xfrm>
            <a:off x="10924577" y="554546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Bahnschrift SemiBold" pitchFamily="34" charset="0"/>
                <a:ea typeface="MS PGothic" pitchFamily="34" charset="-128"/>
              </a:rPr>
              <a:t>LFoot</a:t>
            </a:r>
            <a:endParaRPr lang="zh-CN" altLang="en-US" sz="1600" dirty="0">
              <a:latin typeface="Bahnschrift SemiBold" pitchFamily="34" charset="0"/>
              <a:ea typeface="MS PGothic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260A6B-1EF7-44CF-9393-E9419460A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1680888"/>
            <a:ext cx="1656000" cy="165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8655A1-7603-48C4-BDA6-A0103D53F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1680888"/>
            <a:ext cx="1656000" cy="165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14CCB0-E5C9-4344-A0B5-312E1425BC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2" y="3840530"/>
            <a:ext cx="1656000" cy="165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74DE5C-0F47-4B17-9ACC-A4BFB6443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70" y="3840530"/>
            <a:ext cx="1656000" cy="165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727F0D-B300-4D57-BAAC-60D3011C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1680888"/>
            <a:ext cx="1656000" cy="1656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B62664-8EC6-4863-9C67-B67C09F8B5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1680888"/>
            <a:ext cx="1656000" cy="1656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D45253-2661-4757-BEA2-9B06DF7DB7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1680888"/>
            <a:ext cx="1656000" cy="1656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FA2EAA8-673D-4937-842C-B538921BA4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1680888"/>
            <a:ext cx="1656000" cy="1656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109B214-E4DB-4CEA-8E47-AC7BC558F3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1680888"/>
            <a:ext cx="1656000" cy="1656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0F137AF-1B3A-4FA2-A51C-8E67981BBB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5" y="3840530"/>
            <a:ext cx="1656000" cy="1656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F682208-A808-4BA4-963F-DE48C91463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98" y="3840530"/>
            <a:ext cx="1656000" cy="165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ABB762E-0D50-4BB6-9870-EF669C9A320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41" y="3840530"/>
            <a:ext cx="1656000" cy="165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F001B51-AAC3-4A96-836B-414A10BB5D4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84" y="3840530"/>
            <a:ext cx="1656000" cy="1656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F3DD7C9-4828-4CD3-9300-1D9CED7F65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27" y="3840530"/>
            <a:ext cx="1656000" cy="1656000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CF995BFB-616A-41A8-8E1D-AF9AA70FC55C}"/>
              </a:ext>
            </a:extLst>
          </p:cNvPr>
          <p:cNvSpPr/>
          <p:nvPr/>
        </p:nvSpPr>
        <p:spPr>
          <a:xfrm>
            <a:off x="459794" y="701975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In-plain offset estimation.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A77500C-7D49-4D36-8E72-666E076D6E53}"/>
              </a:ext>
            </a:extLst>
          </p:cNvPr>
          <p:cNvSpPr/>
          <p:nvPr/>
        </p:nvSpPr>
        <p:spPr>
          <a:xfrm>
            <a:off x="4317002" y="5994240"/>
            <a:ext cx="417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ITOP front-view body dataset.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7AC65E4-F89D-4CD1-9D29-01CD3865A4B2}"/>
              </a:ext>
            </a:extLst>
          </p:cNvPr>
          <p:cNvSpPr/>
          <p:nvPr/>
        </p:nvSpPr>
        <p:spPr>
          <a:xfrm>
            <a:off x="11322516" y="534730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866F991-7B6A-40EC-BEEF-548E1B019616}"/>
              </a:ext>
            </a:extLst>
          </p:cNvPr>
          <p:cNvSpPr/>
          <p:nvPr/>
        </p:nvSpPr>
        <p:spPr>
          <a:xfrm>
            <a:off x="9315916" y="534730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A4CEAC9-AF92-4116-A9FF-555A09A7B15A}"/>
              </a:ext>
            </a:extLst>
          </p:cNvPr>
          <p:cNvSpPr/>
          <p:nvPr/>
        </p:nvSpPr>
        <p:spPr>
          <a:xfrm>
            <a:off x="7911296" y="501710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9A3F94C-FB12-418D-9C15-2312C70CF9F0}"/>
              </a:ext>
            </a:extLst>
          </p:cNvPr>
          <p:cNvSpPr/>
          <p:nvPr/>
        </p:nvSpPr>
        <p:spPr>
          <a:xfrm>
            <a:off x="5970736" y="5026597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69BEFDF-5161-4E44-A192-4F678A89F352}"/>
              </a:ext>
            </a:extLst>
          </p:cNvPr>
          <p:cNvSpPr/>
          <p:nvPr/>
        </p:nvSpPr>
        <p:spPr>
          <a:xfrm>
            <a:off x="4540716" y="4622364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4B1119C-EA1A-41AA-B04B-32049D85421B}"/>
              </a:ext>
            </a:extLst>
          </p:cNvPr>
          <p:cNvSpPr/>
          <p:nvPr/>
        </p:nvSpPr>
        <p:spPr>
          <a:xfrm>
            <a:off x="2587456" y="4600764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0C2739A-0825-4BDB-8099-FF967D4F298B}"/>
              </a:ext>
            </a:extLst>
          </p:cNvPr>
          <p:cNvSpPr/>
          <p:nvPr/>
        </p:nvSpPr>
        <p:spPr>
          <a:xfrm>
            <a:off x="1614636" y="4364544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1029E83-4EEA-4B98-A4AC-EB40B9D8C60D}"/>
              </a:ext>
            </a:extLst>
          </p:cNvPr>
          <p:cNvSpPr/>
          <p:nvPr/>
        </p:nvSpPr>
        <p:spPr>
          <a:xfrm>
            <a:off x="10534761" y="217738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57F1754-BC10-4B09-8A06-F59E989E20D0}"/>
              </a:ext>
            </a:extLst>
          </p:cNvPr>
          <p:cNvSpPr/>
          <p:nvPr/>
        </p:nvSpPr>
        <p:spPr>
          <a:xfrm>
            <a:off x="9815941" y="222058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58E546-613A-41B2-96C0-01CCA331D20F}"/>
              </a:ext>
            </a:extLst>
          </p:cNvPr>
          <p:cNvSpPr/>
          <p:nvPr/>
        </p:nvSpPr>
        <p:spPr>
          <a:xfrm>
            <a:off x="7413866" y="2263785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B25E8FA-0D43-43EF-8DEC-FFB3D91D33CD}"/>
              </a:ext>
            </a:extLst>
          </p:cNvPr>
          <p:cNvSpPr/>
          <p:nvPr/>
        </p:nvSpPr>
        <p:spPr>
          <a:xfrm>
            <a:off x="6288646" y="2013516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99EAAB3-014D-4F5F-938A-D1FB27992524}"/>
              </a:ext>
            </a:extLst>
          </p:cNvPr>
          <p:cNvSpPr/>
          <p:nvPr/>
        </p:nvSpPr>
        <p:spPr>
          <a:xfrm>
            <a:off x="4188066" y="2013516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7D5EA29-0237-4C93-A9F8-0798AF7CC0F1}"/>
              </a:ext>
            </a:extLst>
          </p:cNvPr>
          <p:cNvSpPr/>
          <p:nvPr/>
        </p:nvSpPr>
        <p:spPr>
          <a:xfrm>
            <a:off x="2703955" y="1984901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D0EACA4-0D7D-4D53-B3C8-AD34EE72F9C2}"/>
              </a:ext>
            </a:extLst>
          </p:cNvPr>
          <p:cNvSpPr/>
          <p:nvPr/>
        </p:nvSpPr>
        <p:spPr>
          <a:xfrm>
            <a:off x="1000094" y="1799481"/>
            <a:ext cx="43200" cy="43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3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E0EE7457-E973-4865-97D1-0D63B296B330}"/>
              </a:ext>
            </a:extLst>
          </p:cNvPr>
          <p:cNvSpPr/>
          <p:nvPr/>
        </p:nvSpPr>
        <p:spPr>
          <a:xfrm>
            <a:off x="490192" y="494038"/>
            <a:ext cx="10030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Qualitative results (3D pose estimation).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6C9DBF9-180A-4B25-A676-10B0FB08884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596"/>
            <a:ext cx="3132000" cy="2196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FBDEDD1-2305-415A-AB1D-8A1DDD503D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00" y="1344596"/>
            <a:ext cx="3132000" cy="2196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00EA4A-B692-489E-A752-82A6859547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00" y="1344596"/>
            <a:ext cx="3132000" cy="2196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F187BD-BE5A-4BDE-81A7-49F4B9D9E46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60000" y="1344596"/>
            <a:ext cx="3132000" cy="2196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DBDE691-A4D7-4F0F-B949-E6C95C18647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24" y="3828538"/>
            <a:ext cx="3132000" cy="2196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B683E9D-6BED-4834-944F-8B56A33D2A6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971796" y="3828538"/>
            <a:ext cx="3132000" cy="2196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678DAB7-0DA7-471D-AFE0-D546A4AFB3D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77173" y="3828538"/>
            <a:ext cx="3132000" cy="2196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D19EA19-E7A3-47A5-8E85-2D3CECEBAAE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60000" y="3828538"/>
            <a:ext cx="3132000" cy="219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F181E4A-999D-4857-A3D7-5EE8979D75EC}"/>
              </a:ext>
            </a:extLst>
          </p:cNvPr>
          <p:cNvSpPr/>
          <p:nvPr/>
        </p:nvSpPr>
        <p:spPr>
          <a:xfrm>
            <a:off x="4288722" y="6133129"/>
            <a:ext cx="2701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</p:spTree>
    <p:extLst>
      <p:ext uri="{BB962C8B-B14F-4D97-AF65-F5344CB8AC3E}">
        <p14:creationId xmlns:p14="http://schemas.microsoft.com/office/powerpoint/2010/main" val="254056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E0EE7457-E973-4865-97D1-0D63B296B330}"/>
              </a:ext>
            </a:extLst>
          </p:cNvPr>
          <p:cNvSpPr/>
          <p:nvPr/>
        </p:nvSpPr>
        <p:spPr>
          <a:xfrm>
            <a:off x="490192" y="494038"/>
            <a:ext cx="10030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Qualitative results (3D pose estimation).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71D36-26A3-4D44-90DB-7026BD72E8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4103"/>
            <a:ext cx="3132000" cy="219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CB1463-1C2A-437A-88F7-6706475F9E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02" y="1314103"/>
            <a:ext cx="3132000" cy="219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64A909-6414-42DE-B475-0D5EBF981D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0805" y="1314103"/>
            <a:ext cx="3132000" cy="219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B9B1C6-3E84-4647-A9B8-192F209327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46207" y="1314103"/>
            <a:ext cx="3132000" cy="219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C294C6-1439-45ED-90D4-460EA74DD1F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881638"/>
            <a:ext cx="3132000" cy="21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84F095-98A8-4753-9A7F-B1B68462AB2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15402" y="3881638"/>
            <a:ext cx="3132000" cy="219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1BF37C-35F1-4C7D-95E0-0FC50ADD1C3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30805" y="3881638"/>
            <a:ext cx="3132000" cy="219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075F27-D293-4297-AC9A-D2A142E46AB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46207" y="3881638"/>
            <a:ext cx="3132000" cy="219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CA4DF3B-2023-429A-82BA-909C7D430DF0}"/>
              </a:ext>
            </a:extLst>
          </p:cNvPr>
          <p:cNvSpPr/>
          <p:nvPr/>
        </p:nvSpPr>
        <p:spPr>
          <a:xfrm>
            <a:off x="4288722" y="6133129"/>
            <a:ext cx="2701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hand dataset.</a:t>
            </a:r>
          </a:p>
        </p:txBody>
      </p:sp>
    </p:spTree>
    <p:extLst>
      <p:ext uri="{BB962C8B-B14F-4D97-AF65-F5344CB8AC3E}">
        <p14:creationId xmlns:p14="http://schemas.microsoft.com/office/powerpoint/2010/main" val="10601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E0EE7457-E973-4865-97D1-0D63B296B330}"/>
              </a:ext>
            </a:extLst>
          </p:cNvPr>
          <p:cNvSpPr/>
          <p:nvPr/>
        </p:nvSpPr>
        <p:spPr>
          <a:xfrm>
            <a:off x="490192" y="494038"/>
            <a:ext cx="10030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Qualitative results (3D pose estimation).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A320B-73FB-4DFB-9E3C-05B1DF2A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8603"/>
            <a:ext cx="3158937" cy="2203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F48CE3-414D-4E2B-80C7-77174452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22" y="1378603"/>
            <a:ext cx="3158937" cy="220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2A4057-BDDE-4A36-A41F-5B78CF15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043" y="1378603"/>
            <a:ext cx="3158937" cy="220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B252FC-11E1-4D26-B44C-A89BE754B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064" y="1378603"/>
            <a:ext cx="3158937" cy="220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7962F4-ECAE-47DA-AA9A-6BF96F92A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698949"/>
            <a:ext cx="3158937" cy="220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D47EB4-973F-4D2D-B81F-9B7A01AE4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022" y="3698949"/>
            <a:ext cx="3158937" cy="220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6480D6-A643-4183-91FA-7AD4ACCB8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043" y="3698949"/>
            <a:ext cx="3158937" cy="220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6E0F074-AE81-4E6E-B60E-FD8E23435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3064" y="3698949"/>
            <a:ext cx="3158937" cy="22032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E329C24-B48E-4844-959B-3C7297B969EA}"/>
              </a:ext>
            </a:extLst>
          </p:cNvPr>
          <p:cNvSpPr/>
          <p:nvPr/>
        </p:nvSpPr>
        <p:spPr>
          <a:xfrm>
            <a:off x="3600565" y="6133129"/>
            <a:ext cx="417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ITOP front-view body dataset.</a:t>
            </a:r>
          </a:p>
        </p:txBody>
      </p:sp>
    </p:spTree>
    <p:extLst>
      <p:ext uri="{BB962C8B-B14F-4D97-AF65-F5344CB8AC3E}">
        <p14:creationId xmlns:p14="http://schemas.microsoft.com/office/powerpoint/2010/main" val="9614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E0EE7457-E973-4865-97D1-0D63B296B330}"/>
              </a:ext>
            </a:extLst>
          </p:cNvPr>
          <p:cNvSpPr/>
          <p:nvPr/>
        </p:nvSpPr>
        <p:spPr>
          <a:xfrm>
            <a:off x="490192" y="494038"/>
            <a:ext cx="10030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Qualitative results (3D pose estimation).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9AF206-A086-446B-B28E-6A047004C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710"/>
            <a:ext cx="3168000" cy="220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C5BDB5-839F-42F0-982B-50ECF9F1E8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08000" y="1345710"/>
            <a:ext cx="3168000" cy="220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73B489-14C6-4267-8484-A9DC08BCFE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16000" y="1345710"/>
            <a:ext cx="3168000" cy="220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CCD2F8-1720-4B85-83EE-D3DD85EB8B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24000" y="1345710"/>
            <a:ext cx="3168000" cy="220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2051FB-6993-4704-A6D7-9B2C23A8085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06644"/>
            <a:ext cx="3168000" cy="220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508A59-B920-4307-B93D-9058819E329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08000" y="3806644"/>
            <a:ext cx="3168000" cy="220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FF3DC4-68BE-45C0-9A8E-06C53469648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16000" y="3806644"/>
            <a:ext cx="3168000" cy="220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2FADA8-1588-4A57-B49F-D84EA3DC70D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24000" y="3806644"/>
            <a:ext cx="3168000" cy="2203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670C55-5B87-48CA-916F-272C2501F61E}"/>
              </a:ext>
            </a:extLst>
          </p:cNvPr>
          <p:cNvSpPr/>
          <p:nvPr/>
        </p:nvSpPr>
        <p:spPr>
          <a:xfrm>
            <a:off x="3600565" y="6133129"/>
            <a:ext cx="417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ITOP front-view body dataset.</a:t>
            </a:r>
          </a:p>
        </p:txBody>
      </p:sp>
    </p:spTree>
    <p:extLst>
      <p:ext uri="{BB962C8B-B14F-4D97-AF65-F5344CB8AC3E}">
        <p14:creationId xmlns:p14="http://schemas.microsoft.com/office/powerpoint/2010/main" val="345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EF00D03-1BA8-41E3-BC25-BC2824052E8C}"/>
              </a:ext>
            </a:extLst>
          </p:cNvPr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Reviews: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C92BCA-699E-4D0F-BFE7-EBAC34CF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7"/>
          <a:stretch/>
        </p:blipFill>
        <p:spPr>
          <a:xfrm>
            <a:off x="853126" y="1253767"/>
            <a:ext cx="10617724" cy="20715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93578D-E439-4D6F-957B-31C5A5AA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26" y="3906826"/>
            <a:ext cx="10477893" cy="11913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C249B2-7900-40FD-8BC2-966CCBFEE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26" y="5698503"/>
            <a:ext cx="6910586" cy="6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2743" y="2492829"/>
            <a:ext cx="9710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 for </a:t>
            </a:r>
          </a:p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attention!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69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Motivation: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905380" y="1610999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FCN (heatmap)-based methods: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E364897-EE9B-476F-89E9-E6AB93ED0429}"/>
              </a:ext>
            </a:extLst>
          </p:cNvPr>
          <p:cNvSpPr txBox="1"/>
          <p:nvPr/>
        </p:nvSpPr>
        <p:spPr>
          <a:xfrm>
            <a:off x="1265170" y="2011109"/>
            <a:ext cx="10160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Non-adaptive ground-truth Gaussian heatmap for different joints;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Time consuming </a:t>
            </a:r>
            <a:r>
              <a:rPr lang="en-US" altLang="zh-CN" sz="2000" dirty="0" err="1">
                <a:latin typeface="Adobe Caslon Pro Bold" panose="0205070206050A020403" pitchFamily="18" charset="0"/>
                <a:ea typeface="微软雅黑" pitchFamily="34" charset="-122"/>
              </a:rPr>
              <a:t>deconv</a:t>
            </a: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operation;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Cannot be fully end-to-end trained (most of them).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6E069FC-D414-403F-9361-1207F2CC5772}"/>
              </a:ext>
            </a:extLst>
          </p:cNvPr>
          <p:cNvSpPr txBox="1"/>
          <p:nvPr/>
        </p:nvSpPr>
        <p:spPr>
          <a:xfrm>
            <a:off x="905380" y="4186087"/>
            <a:ext cx="1016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3D pose estimation methods: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8D50559-21E5-4DF7-BEE6-19FCA48857B8}"/>
              </a:ext>
            </a:extLst>
          </p:cNvPr>
          <p:cNvSpPr txBox="1"/>
          <p:nvPr/>
        </p:nvSpPr>
        <p:spPr>
          <a:xfrm>
            <a:off x="1265170" y="4586197"/>
            <a:ext cx="101607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3D CNN: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       Costly </a:t>
            </a:r>
            <a:r>
              <a:rPr lang="en-US" altLang="zh-CN" sz="2000" dirty="0" err="1">
                <a:latin typeface="Adobe Caslon Pro Bold" panose="0205070206050A020403" pitchFamily="18" charset="0"/>
                <a:ea typeface="微软雅黑" pitchFamily="34" charset="-122"/>
              </a:rPr>
              <a:t>voxelizing</a:t>
            </a: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processing and 3D conv;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Point-set based methods: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        Time-consuming preprocessing procedures (e.g., point sampling). </a:t>
            </a:r>
          </a:p>
        </p:txBody>
      </p:sp>
    </p:spTree>
    <p:extLst>
      <p:ext uri="{BB962C8B-B14F-4D97-AF65-F5344CB8AC3E}">
        <p14:creationId xmlns:p14="http://schemas.microsoft.com/office/powerpoint/2010/main" val="163688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idea: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5967BB-B8C5-41EB-905A-0662DCFF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47" y="529345"/>
            <a:ext cx="6072621" cy="5961275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F0B1D2C-ECFF-4F4A-BED8-F948BAF969E7}"/>
              </a:ext>
            </a:extLst>
          </p:cNvPr>
          <p:cNvSpPr txBox="1"/>
          <p:nvPr/>
        </p:nvSpPr>
        <p:spPr>
          <a:xfrm>
            <a:off x="541630" y="2355820"/>
            <a:ext cx="4074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Adaptive towards different joints;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2D CNN (abandon </a:t>
            </a:r>
            <a:r>
              <a:rPr lang="en-US" altLang="zh-CN" sz="2000" dirty="0" err="1">
                <a:latin typeface="Adobe Caslon Pro Bold" panose="0205070206050A020403" pitchFamily="18" charset="0"/>
                <a:ea typeface="微软雅黑" pitchFamily="34" charset="-122"/>
              </a:rPr>
              <a:t>deconv</a:t>
            </a: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End-to-end training.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Fast (105 fps on 1080Ti GPU).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Adobe Caslon Pro Bold" panose="0205070206050A020403" pitchFamily="18" charset="0"/>
              <a:ea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1FC901-8E3B-4FB2-8AE4-6648E256797A}"/>
              </a:ext>
            </a:extLst>
          </p:cNvPr>
          <p:cNvSpPr/>
          <p:nvPr/>
        </p:nvSpPr>
        <p:spPr>
          <a:xfrm>
            <a:off x="541630" y="1418734"/>
            <a:ext cx="4330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Anchor-to-Joint Regression Network: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64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Anchor-to-Joint: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F4333B-B6FE-4D57-AC80-044F1061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80" y="1828243"/>
            <a:ext cx="4305053" cy="3711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02FB7C-C1D0-48B6-BF7B-C95D10EC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35" y="2517153"/>
            <a:ext cx="4343400" cy="133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17B6FC-370A-44D4-A204-246FF254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687" y="4428333"/>
            <a:ext cx="2581275" cy="126682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C4E110D-1330-4AA5-94A5-B5BAE056FDFE}"/>
              </a:ext>
            </a:extLst>
          </p:cNvPr>
          <p:cNvCxnSpPr>
            <a:cxnSpLocks/>
          </p:cNvCxnSpPr>
          <p:nvPr/>
        </p:nvCxnSpPr>
        <p:spPr>
          <a:xfrm flipH="1">
            <a:off x="7808637" y="3813191"/>
            <a:ext cx="554264" cy="770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A16D27C-FD7E-4BAB-ABD9-A0F9BF3D3152}"/>
              </a:ext>
            </a:extLst>
          </p:cNvPr>
          <p:cNvCxnSpPr>
            <a:cxnSpLocks/>
          </p:cNvCxnSpPr>
          <p:nvPr/>
        </p:nvCxnSpPr>
        <p:spPr>
          <a:xfrm flipH="1" flipV="1">
            <a:off x="7013542" y="2176956"/>
            <a:ext cx="151661" cy="473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ECA644D1-B43D-48B0-8076-D93587AFE2FB}"/>
              </a:ext>
            </a:extLst>
          </p:cNvPr>
          <p:cNvSpPr txBox="1"/>
          <p:nvPr/>
        </p:nvSpPr>
        <p:spPr>
          <a:xfrm>
            <a:off x="6480050" y="1836418"/>
            <a:ext cx="248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In-plain prediction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8DE7C8-6E13-46C4-B03A-9B411154019E}"/>
              </a:ext>
            </a:extLst>
          </p:cNvPr>
          <p:cNvCxnSpPr>
            <a:cxnSpLocks/>
          </p:cNvCxnSpPr>
          <p:nvPr/>
        </p:nvCxnSpPr>
        <p:spPr>
          <a:xfrm flipH="1">
            <a:off x="6977755" y="3622672"/>
            <a:ext cx="253018" cy="362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3667B7D5-53EC-4602-9580-2E4B214444FD}"/>
              </a:ext>
            </a:extLst>
          </p:cNvPr>
          <p:cNvSpPr txBox="1"/>
          <p:nvPr/>
        </p:nvSpPr>
        <p:spPr>
          <a:xfrm>
            <a:off x="8168324" y="4120199"/>
            <a:ext cx="21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Weight assignment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2ABEE4E-E9D6-4282-AA50-A1CD214CA96F}"/>
              </a:ext>
            </a:extLst>
          </p:cNvPr>
          <p:cNvSpPr txBox="1"/>
          <p:nvPr/>
        </p:nvSpPr>
        <p:spPr>
          <a:xfrm>
            <a:off x="5737138" y="3921595"/>
            <a:ext cx="142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Depth</a:t>
            </a:r>
          </a:p>
          <a:p>
            <a:pPr algn="ctr"/>
            <a:r>
              <a:rPr lang="en-US" altLang="zh-CN" dirty="0">
                <a:latin typeface="Adobe Caslon Pro Bold" panose="0205070206050A020403" pitchFamily="18" charset="0"/>
                <a:ea typeface="微软雅黑" pitchFamily="34" charset="-122"/>
              </a:rPr>
              <a:t> prediction</a:t>
            </a:r>
          </a:p>
        </p:txBody>
      </p:sp>
    </p:spTree>
    <p:extLst>
      <p:ext uri="{BB962C8B-B14F-4D97-AF65-F5344CB8AC3E}">
        <p14:creationId xmlns:p14="http://schemas.microsoft.com/office/powerpoint/2010/main" val="105918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B75F1B-8234-44F6-ACE4-CCB2A228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43" y="2017336"/>
            <a:ext cx="9859759" cy="307597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DCC7DC-5AAD-4009-B5BB-6E7FEEC65A38}"/>
              </a:ext>
            </a:extLst>
          </p:cNvPr>
          <p:cNvSpPr/>
          <p:nvPr/>
        </p:nvSpPr>
        <p:spPr>
          <a:xfrm>
            <a:off x="1201506" y="1226611"/>
            <a:ext cx="1157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Pipeline: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692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</a:t>
            </a:r>
            <a:endParaRPr lang="en-US" altLang="zh-CN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DCC7DC-5AAD-4009-B5BB-6E7FEEC65A38}"/>
              </a:ext>
            </a:extLst>
          </p:cNvPr>
          <p:cNvSpPr/>
          <p:nvPr/>
        </p:nvSpPr>
        <p:spPr>
          <a:xfrm>
            <a:off x="1201506" y="1226611"/>
            <a:ext cx="1327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Backbone:</a:t>
            </a:r>
            <a:endParaRPr lang="zh-CN" altLang="en-US" sz="2000" dirty="0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467B7E60-A222-42EF-9459-FBFB294D5FC8}"/>
              </a:ext>
            </a:extLst>
          </p:cNvPr>
          <p:cNvSpPr/>
          <p:nvPr/>
        </p:nvSpPr>
        <p:spPr>
          <a:xfrm>
            <a:off x="2063555" y="2264943"/>
            <a:ext cx="1161410" cy="3598390"/>
          </a:xfrm>
          <a:prstGeom prst="cube">
            <a:avLst>
              <a:gd name="adj" fmla="val 8198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AC8776CA-EBB7-46A5-82BA-E73CADCD4DFC}"/>
              </a:ext>
            </a:extLst>
          </p:cNvPr>
          <p:cNvSpPr/>
          <p:nvPr/>
        </p:nvSpPr>
        <p:spPr>
          <a:xfrm>
            <a:off x="2838420" y="2865834"/>
            <a:ext cx="720080" cy="2304256"/>
          </a:xfrm>
          <a:prstGeom prst="cube">
            <a:avLst>
              <a:gd name="adj" fmla="val 8198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6F2FA128-993F-4250-BDCA-F27510D39458}"/>
              </a:ext>
            </a:extLst>
          </p:cNvPr>
          <p:cNvSpPr/>
          <p:nvPr/>
        </p:nvSpPr>
        <p:spPr>
          <a:xfrm>
            <a:off x="3302298" y="3225873"/>
            <a:ext cx="720080" cy="1434802"/>
          </a:xfrm>
          <a:prstGeom prst="cube">
            <a:avLst>
              <a:gd name="adj" fmla="val 513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96414DF0-D7B5-4D83-9E69-5EC2232D8352}"/>
              </a:ext>
            </a:extLst>
          </p:cNvPr>
          <p:cNvSpPr/>
          <p:nvPr/>
        </p:nvSpPr>
        <p:spPr>
          <a:xfrm>
            <a:off x="3852992" y="3562553"/>
            <a:ext cx="1093704" cy="792088"/>
          </a:xfrm>
          <a:prstGeom prst="cube">
            <a:avLst>
              <a:gd name="adj" fmla="val 299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0769E36-C1FD-45B3-9B8B-AA5737176B90}"/>
              </a:ext>
            </a:extLst>
          </p:cNvPr>
          <p:cNvSpPr txBox="1"/>
          <p:nvPr/>
        </p:nvSpPr>
        <p:spPr>
          <a:xfrm>
            <a:off x="2979780" y="5170089"/>
            <a:ext cx="1555656" cy="523208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layer 1 - 3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Common trunk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CD800896-F424-4A6F-995A-0A2CD94A21E9}"/>
                  </a:ext>
                </a:extLst>
              </p:cNvPr>
              <p:cNvSpPr txBox="1"/>
              <p:nvPr/>
            </p:nvSpPr>
            <p:spPr>
              <a:xfrm>
                <a:off x="5387768" y="2575036"/>
                <a:ext cx="1214665" cy="307764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r>
                  <a:rPr lang="en-US" altLang="zh-CN" sz="1400" b="1" dirty="0">
                    <a:latin typeface="微软雅黑" pitchFamily="34" charset="-122"/>
                    <a:ea typeface="微软雅黑" pitchFamily="34" charset="-122"/>
                  </a:rPr>
                  <a:t>spatial 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1400" b="1" i="1" dirty="0">
                        <a:latin typeface="Cambria Math"/>
                        <a:ea typeface="Cambria Math"/>
                      </a:rPr>
                      <m:t>𝟏𝟔</m:t>
                    </m:r>
                  </m:oMath>
                </a14:m>
                <a:endParaRPr lang="zh-CN" altLang="en-US" sz="1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" name="TextBox 44">
                <a:extLst>
                  <a:ext uri="{FF2B5EF4-FFF2-40B4-BE49-F238E27FC236}">
                    <a16:creationId xmlns:a16="http://schemas.microsoft.com/office/drawing/2014/main" id="{CD800896-F424-4A6F-995A-0A2CD94A2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68" y="2575036"/>
                <a:ext cx="1214665" cy="307764"/>
              </a:xfrm>
              <a:prstGeom prst="rect">
                <a:avLst/>
              </a:prstGeom>
              <a:blipFill>
                <a:blip r:embed="rId2"/>
                <a:stretch>
                  <a:fillRect l="-1508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A6841931-F574-42D8-991B-481A83760501}"/>
              </a:ext>
            </a:extLst>
          </p:cNvPr>
          <p:cNvSpPr/>
          <p:nvPr/>
        </p:nvSpPr>
        <p:spPr>
          <a:xfrm>
            <a:off x="8501024" y="2370712"/>
            <a:ext cx="233995" cy="2160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49">
                <a:extLst>
                  <a:ext uri="{FF2B5EF4-FFF2-40B4-BE49-F238E27FC236}">
                    <a16:creationId xmlns:a16="http://schemas.microsoft.com/office/drawing/2014/main" id="{956C1C3F-E0F3-4B61-823D-3FA23FF4746A}"/>
                  </a:ext>
                </a:extLst>
              </p:cNvPr>
              <p:cNvSpPr/>
              <p:nvPr/>
            </p:nvSpPr>
            <p:spPr>
              <a:xfrm>
                <a:off x="7435725" y="3962130"/>
                <a:ext cx="1182297" cy="360040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91427" tIns="45714" rIns="91427" bIns="4571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𝒄𝒐𝒏𝒗</m:t>
                      </m:r>
                    </m:oMath>
                  </m:oMathPara>
                </a14:m>
                <a:endParaRPr lang="zh-CN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圆角矩形 49">
                <a:extLst>
                  <a:ext uri="{FF2B5EF4-FFF2-40B4-BE49-F238E27FC236}">
                    <a16:creationId xmlns:a16="http://schemas.microsoft.com/office/drawing/2014/main" id="{956C1C3F-E0F3-4B61-823D-3FA23FF4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25" y="3962130"/>
                <a:ext cx="1182297" cy="3600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50">
                <a:extLst>
                  <a:ext uri="{FF2B5EF4-FFF2-40B4-BE49-F238E27FC236}">
                    <a16:creationId xmlns:a16="http://schemas.microsoft.com/office/drawing/2014/main" id="{9E58A160-3640-4A57-B7F0-C7D485E0D383}"/>
                  </a:ext>
                </a:extLst>
              </p:cNvPr>
              <p:cNvSpPr/>
              <p:nvPr/>
            </p:nvSpPr>
            <p:spPr>
              <a:xfrm>
                <a:off x="8713375" y="3453364"/>
                <a:ext cx="1188131" cy="360040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91427" tIns="45714" rIns="91427" bIns="4571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𝒄𝒐𝒏𝒗</m:t>
                      </m:r>
                    </m:oMath>
                  </m:oMathPara>
                </a14:m>
                <a:endParaRPr lang="zh-CN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圆角矩形 50">
                <a:extLst>
                  <a:ext uri="{FF2B5EF4-FFF2-40B4-BE49-F238E27FC236}">
                    <a16:creationId xmlns:a16="http://schemas.microsoft.com/office/drawing/2014/main" id="{9E58A160-3640-4A57-B7F0-C7D485E0D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75" y="3453364"/>
                <a:ext cx="1188131" cy="3600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52">
                <a:extLst>
                  <a:ext uri="{FF2B5EF4-FFF2-40B4-BE49-F238E27FC236}">
                    <a16:creationId xmlns:a16="http://schemas.microsoft.com/office/drawing/2014/main" id="{683A5C69-A4F0-4F2C-B938-070B00380BDA}"/>
                  </a:ext>
                </a:extLst>
              </p:cNvPr>
              <p:cNvSpPr/>
              <p:nvPr/>
            </p:nvSpPr>
            <p:spPr>
              <a:xfrm>
                <a:off x="8173312" y="4592739"/>
                <a:ext cx="1080122" cy="36004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91427" tIns="45714" rIns="91427" bIns="4571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/>
                        </a:rPr>
                        <m:t>𝒂𝒅𝒅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5" name="圆角矩形 52">
                <a:extLst>
                  <a:ext uri="{FF2B5EF4-FFF2-40B4-BE49-F238E27FC236}">
                    <a16:creationId xmlns:a16="http://schemas.microsoft.com/office/drawing/2014/main" id="{683A5C69-A4F0-4F2C-B938-070B00380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12" y="4592739"/>
                <a:ext cx="1080122" cy="3600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BEA405D-3E47-4A3E-A627-53099CEBDB47}"/>
              </a:ext>
            </a:extLst>
          </p:cNvPr>
          <p:cNvCxnSpPr>
            <a:stCxn id="12" idx="4"/>
            <a:endCxn id="31" idx="0"/>
          </p:cNvCxnSpPr>
          <p:nvPr/>
        </p:nvCxnSpPr>
        <p:spPr>
          <a:xfrm flipH="1">
            <a:off x="8026375" y="2586738"/>
            <a:ext cx="591647" cy="357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74E6A29-09B6-4772-9D95-D445EC850104}"/>
              </a:ext>
            </a:extLst>
          </p:cNvPr>
          <p:cNvCxnSpPr/>
          <p:nvPr/>
        </p:nvCxnSpPr>
        <p:spPr>
          <a:xfrm>
            <a:off x="7993292" y="3242008"/>
            <a:ext cx="0" cy="211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FC3073F-46ED-4491-8168-F31D2A6DF315}"/>
              </a:ext>
            </a:extLst>
          </p:cNvPr>
          <p:cNvCxnSpPr/>
          <p:nvPr/>
        </p:nvCxnSpPr>
        <p:spPr>
          <a:xfrm>
            <a:off x="7993292" y="3750774"/>
            <a:ext cx="0" cy="211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B3AA055-FF4E-4947-8D11-5F327DDAA40B}"/>
              </a:ext>
            </a:extLst>
          </p:cNvPr>
          <p:cNvCxnSpPr>
            <a:stCxn id="12" idx="4"/>
          </p:cNvCxnSpPr>
          <p:nvPr/>
        </p:nvCxnSpPr>
        <p:spPr>
          <a:xfrm>
            <a:off x="8618024" y="2586738"/>
            <a:ext cx="689418" cy="357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5DCE5C6-45DE-42CC-9EF9-D3125A57C34B}"/>
              </a:ext>
            </a:extLst>
          </p:cNvPr>
          <p:cNvCxnSpPr/>
          <p:nvPr/>
        </p:nvCxnSpPr>
        <p:spPr>
          <a:xfrm>
            <a:off x="9307437" y="2944154"/>
            <a:ext cx="0" cy="5092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AC36D9C-3264-4D68-B110-2A5962CFB9BB}"/>
              </a:ext>
            </a:extLst>
          </p:cNvPr>
          <p:cNvCxnSpPr/>
          <p:nvPr/>
        </p:nvCxnSpPr>
        <p:spPr>
          <a:xfrm>
            <a:off x="9314284" y="3809534"/>
            <a:ext cx="0" cy="5092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5E1C9CB-1A43-42D3-9B63-511DFC81340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8026873" y="4322171"/>
            <a:ext cx="686501" cy="270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EC08377-9DF8-4DD8-812E-DD76228C4919}"/>
              </a:ext>
            </a:extLst>
          </p:cNvPr>
          <p:cNvCxnSpPr>
            <a:endCxn id="15" idx="0"/>
          </p:cNvCxnSpPr>
          <p:nvPr/>
        </p:nvCxnSpPr>
        <p:spPr>
          <a:xfrm flipH="1">
            <a:off x="8713374" y="4322171"/>
            <a:ext cx="600912" cy="270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7">
            <a:extLst>
              <a:ext uri="{FF2B5EF4-FFF2-40B4-BE49-F238E27FC236}">
                <a16:creationId xmlns:a16="http://schemas.microsoft.com/office/drawing/2014/main" id="{ABAF8128-6A2F-4EEF-A7B1-9144602D8145}"/>
              </a:ext>
            </a:extLst>
          </p:cNvPr>
          <p:cNvSpPr txBox="1"/>
          <p:nvPr/>
        </p:nvSpPr>
        <p:spPr>
          <a:xfrm>
            <a:off x="7274137" y="2194538"/>
            <a:ext cx="1149647" cy="307764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bottleneck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424D356-B780-422A-AC41-5C223881E9DD}"/>
              </a:ext>
            </a:extLst>
          </p:cNvPr>
          <p:cNvCxnSpPr/>
          <p:nvPr/>
        </p:nvCxnSpPr>
        <p:spPr>
          <a:xfrm>
            <a:off x="6511469" y="3923946"/>
            <a:ext cx="592644" cy="7367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F0164DD-FA7E-40C9-B818-368656A0F8E9}"/>
              </a:ext>
            </a:extLst>
          </p:cNvPr>
          <p:cNvCxnSpPr/>
          <p:nvPr/>
        </p:nvCxnSpPr>
        <p:spPr>
          <a:xfrm flipH="1">
            <a:off x="6511471" y="3198758"/>
            <a:ext cx="592644" cy="68328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06">
            <a:extLst>
              <a:ext uri="{FF2B5EF4-FFF2-40B4-BE49-F238E27FC236}">
                <a16:creationId xmlns:a16="http://schemas.microsoft.com/office/drawing/2014/main" id="{B89069A9-68BB-4A5C-8657-ACB42970C2BD}"/>
              </a:ext>
            </a:extLst>
          </p:cNvPr>
          <p:cNvSpPr/>
          <p:nvPr/>
        </p:nvSpPr>
        <p:spPr>
          <a:xfrm>
            <a:off x="7449396" y="5466515"/>
            <a:ext cx="2380953" cy="55477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Set conv stride as 1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Use dilated conv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20">
            <a:extLst>
              <a:ext uri="{FF2B5EF4-FFF2-40B4-BE49-F238E27FC236}">
                <a16:creationId xmlns:a16="http://schemas.microsoft.com/office/drawing/2014/main" id="{F1757022-3C66-4FAD-89E0-8B9FEE30EA5E}"/>
              </a:ext>
            </a:extLst>
          </p:cNvPr>
          <p:cNvSpPr txBox="1"/>
          <p:nvPr/>
        </p:nvSpPr>
        <p:spPr>
          <a:xfrm>
            <a:off x="4906837" y="5170089"/>
            <a:ext cx="1849133" cy="523208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layer 4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Regression branch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FD0C3CC-331E-4D15-9811-5994823726F8}"/>
              </a:ext>
            </a:extLst>
          </p:cNvPr>
          <p:cNvCxnSpPr/>
          <p:nvPr/>
        </p:nvCxnSpPr>
        <p:spPr>
          <a:xfrm flipV="1">
            <a:off x="8611640" y="5163924"/>
            <a:ext cx="0" cy="2092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734CF09-ED02-4837-87F8-BCE6D86E94DF}"/>
              </a:ext>
            </a:extLst>
          </p:cNvPr>
          <p:cNvCxnSpPr/>
          <p:nvPr/>
        </p:nvCxnSpPr>
        <p:spPr>
          <a:xfrm>
            <a:off x="4846338" y="3922257"/>
            <a:ext cx="5665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圆角矩形 2">
                <a:extLst>
                  <a:ext uri="{FF2B5EF4-FFF2-40B4-BE49-F238E27FC236}">
                    <a16:creationId xmlns:a16="http://schemas.microsoft.com/office/drawing/2014/main" id="{7FEDEBF7-5374-41B5-ACE9-9949158F61B1}"/>
                  </a:ext>
                </a:extLst>
              </p:cNvPr>
              <p:cNvSpPr/>
              <p:nvPr/>
            </p:nvSpPr>
            <p:spPr>
              <a:xfrm>
                <a:off x="7435724" y="2944153"/>
                <a:ext cx="1181300" cy="360040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27" tIns="45714" rIns="91427" bIns="4571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𝒄𝒐𝒏𝒗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圆角矩形 2">
                <a:extLst>
                  <a:ext uri="{FF2B5EF4-FFF2-40B4-BE49-F238E27FC236}">
                    <a16:creationId xmlns:a16="http://schemas.microsoft.com/office/drawing/2014/main" id="{7FEDEBF7-5374-41B5-ACE9-9949158F6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24" y="2944153"/>
                <a:ext cx="1181300" cy="3600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圆角矩形 45">
                <a:extLst>
                  <a:ext uri="{FF2B5EF4-FFF2-40B4-BE49-F238E27FC236}">
                    <a16:creationId xmlns:a16="http://schemas.microsoft.com/office/drawing/2014/main" id="{D0E1FA67-A9D6-4A39-B42B-81C545C2772F}"/>
                  </a:ext>
                </a:extLst>
              </p:cNvPr>
              <p:cNvSpPr/>
              <p:nvPr/>
            </p:nvSpPr>
            <p:spPr>
              <a:xfrm>
                <a:off x="7435725" y="3453364"/>
                <a:ext cx="1235110" cy="36004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1427" tIns="45714" rIns="91427" bIns="4571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𝟑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𝒅𝒊𝒍𝒂𝒕𝒆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𝟐</m:t>
                      </m:r>
                      <m:r>
                        <a:rPr lang="en-US" altLang="zh-CN" sz="11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</m:oMath>
                  </m:oMathPara>
                </a14:m>
                <a:br>
                  <a:rPr lang="en-US" altLang="zh-CN" sz="1100" b="1" i="1" dirty="0">
                    <a:solidFill>
                      <a:schemeClr val="tx1"/>
                    </a:solidFill>
                    <a:latin typeface="Cambria Math"/>
                    <a:ea typeface="Cambria Math"/>
                  </a:rPr>
                </a:br>
                <a:r>
                  <a:rPr lang="en-US" altLang="zh-CN" sz="1100" b="1" i="1" dirty="0">
                    <a:solidFill>
                      <a:schemeClr val="tx1"/>
                    </a:solidFill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𝒔𝒕𝒓𝒊𝒅𝒆</m:t>
                    </m:r>
                    <m:r>
                      <a:rPr lang="en-US" altLang="zh-CN" sz="11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sz="11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endParaRPr lang="zh-CN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圆角矩形 45">
                <a:extLst>
                  <a:ext uri="{FF2B5EF4-FFF2-40B4-BE49-F238E27FC236}">
                    <a16:creationId xmlns:a16="http://schemas.microsoft.com/office/drawing/2014/main" id="{D0E1FA67-A9D6-4A39-B42B-81C545C27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25" y="3453364"/>
                <a:ext cx="1235110" cy="360040"/>
              </a:xfrm>
              <a:prstGeom prst="roundRect">
                <a:avLst/>
              </a:prstGeom>
              <a:blipFill>
                <a:blip r:embed="rId6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1">
            <a:extLst>
              <a:ext uri="{FF2B5EF4-FFF2-40B4-BE49-F238E27FC236}">
                <a16:creationId xmlns:a16="http://schemas.microsoft.com/office/drawing/2014/main" id="{3B8CCB2E-3610-4F75-91A5-7F6895DD5E54}"/>
              </a:ext>
            </a:extLst>
          </p:cNvPr>
          <p:cNvSpPr txBox="1"/>
          <p:nvPr/>
        </p:nvSpPr>
        <p:spPr>
          <a:xfrm>
            <a:off x="5465984" y="2259116"/>
            <a:ext cx="1013264" cy="307764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Resnet50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2">
            <a:extLst>
              <a:ext uri="{FF2B5EF4-FFF2-40B4-BE49-F238E27FC236}">
                <a16:creationId xmlns:a16="http://schemas.microsoft.com/office/drawing/2014/main" id="{C4A104A5-CD05-4369-BC4A-2F054F49AD13}"/>
              </a:ext>
            </a:extLst>
          </p:cNvPr>
          <p:cNvSpPr/>
          <p:nvPr/>
        </p:nvSpPr>
        <p:spPr>
          <a:xfrm>
            <a:off x="1922509" y="2140621"/>
            <a:ext cx="4885284" cy="3889058"/>
          </a:xfrm>
          <a:prstGeom prst="roundRect">
            <a:avLst>
              <a:gd name="adj" fmla="val 5567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3">
            <a:extLst>
              <a:ext uri="{FF2B5EF4-FFF2-40B4-BE49-F238E27FC236}">
                <a16:creationId xmlns:a16="http://schemas.microsoft.com/office/drawing/2014/main" id="{3A2B1C15-86E5-4CBE-B272-672D8A74CAA1}"/>
              </a:ext>
            </a:extLst>
          </p:cNvPr>
          <p:cNvSpPr/>
          <p:nvPr/>
        </p:nvSpPr>
        <p:spPr>
          <a:xfrm>
            <a:off x="7256479" y="2140621"/>
            <a:ext cx="2701255" cy="2934718"/>
          </a:xfrm>
          <a:prstGeom prst="roundRect">
            <a:avLst>
              <a:gd name="adj" fmla="val 5567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sp>
        <p:nvSpPr>
          <p:cNvPr id="36" name="立方体 35">
            <a:extLst>
              <a:ext uri="{FF2B5EF4-FFF2-40B4-BE49-F238E27FC236}">
                <a16:creationId xmlns:a16="http://schemas.microsoft.com/office/drawing/2014/main" id="{733AD95A-D3D0-400B-AA31-663CCE23FECB}"/>
              </a:ext>
            </a:extLst>
          </p:cNvPr>
          <p:cNvSpPr/>
          <p:nvPr/>
        </p:nvSpPr>
        <p:spPr>
          <a:xfrm>
            <a:off x="5404548" y="3500223"/>
            <a:ext cx="1093704" cy="792088"/>
          </a:xfrm>
          <a:prstGeom prst="cube">
            <a:avLst>
              <a:gd name="adj" fmla="val 299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9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541630" y="604759"/>
            <a:ext cx="275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EFEBE-A6D6-44FD-86CE-E25A1DF5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67" y="1763435"/>
            <a:ext cx="6551629" cy="41556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A38ECD-C5EF-4B79-9B35-6BF32594D311}"/>
              </a:ext>
            </a:extLst>
          </p:cNvPr>
          <p:cNvSpPr/>
          <p:nvPr/>
        </p:nvSpPr>
        <p:spPr>
          <a:xfrm>
            <a:off x="1201506" y="1226611"/>
            <a:ext cx="4638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dobe Caslon Pro Bold" panose="0205070206050A020403" pitchFamily="18" charset="0"/>
                <a:ea typeface="微软雅黑" pitchFamily="34" charset="-122"/>
              </a:rPr>
              <a:t>In-plain offset / depth estimation branch: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91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10337</TotalTime>
  <Words>901</Words>
  <Application>Microsoft Office PowerPoint</Application>
  <PresentationFormat>宽屏</PresentationFormat>
  <Paragraphs>307</Paragraphs>
  <Slides>36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Adobe Caslon Pro Bold</vt:lpstr>
      <vt:lpstr>等线</vt:lpstr>
      <vt:lpstr>等线 Light</vt:lpstr>
      <vt:lpstr>微软雅黑</vt:lpstr>
      <vt:lpstr>Arial</vt:lpstr>
      <vt:lpstr>Bahnschrift SemiBold</vt:lpstr>
      <vt:lpstr>Cambria Math</vt:lpstr>
      <vt:lpstr>Georgia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Lab</dc:creator>
  <cp:lastModifiedBy>boshenzhang(张博深)</cp:lastModifiedBy>
  <cp:revision>353</cp:revision>
  <dcterms:created xsi:type="dcterms:W3CDTF">2019-01-22T11:54:09Z</dcterms:created>
  <dcterms:modified xsi:type="dcterms:W3CDTF">2021-09-28T06:36:44Z</dcterms:modified>
</cp:coreProperties>
</file>